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4"/>
  </p:notesMasterIdLst>
  <p:sldIdLst>
    <p:sldId id="256" r:id="rId2"/>
    <p:sldId id="266" r:id="rId3"/>
    <p:sldId id="257" r:id="rId4"/>
    <p:sldId id="258" r:id="rId5"/>
    <p:sldId id="259" r:id="rId6"/>
    <p:sldId id="267" r:id="rId7"/>
    <p:sldId id="260" r:id="rId8"/>
    <p:sldId id="261" r:id="rId9"/>
    <p:sldId id="262" r:id="rId10"/>
    <p:sldId id="263" r:id="rId11"/>
    <p:sldId id="265" r:id="rId12"/>
    <p:sldId id="264" r:id="rId13"/>
  </p:sldIdLst>
  <p:sldSz cx="14630400" cy="8229600"/>
  <p:notesSz cx="8229600" cy="14630400"/>
  <p:embeddedFontLst>
    <p:embeddedFont>
      <p:font typeface="Barlow Bold" panose="020B0604020202020204" charset="0"/>
      <p:bold r:id="rId15"/>
    </p:embeddedFont>
    <p:embeddedFont>
      <p:font typeface="Montserrat" panose="00000500000000000000" pitchFamily="2" charset="0"/>
      <p:regular r:id="rId16"/>
      <p:bold r:id="rId17"/>
      <p:italic r:id="rId18"/>
      <p:boldItalic r:id="rId19"/>
    </p:embeddedFont>
  </p:embeddedFontLst>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2A11C99-F74D-409E-AB01-F35B2F12D5A8}" v="1" dt="2024-12-13T22:03:56.82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8" d="100"/>
          <a:sy n="58" d="100"/>
        </p:scale>
        <p:origin x="524"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893660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11.xml"/><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7"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10.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8.xml"/><Relationship Id="rId5" Type="http://schemas.openxmlformats.org/officeDocument/2006/relationships/image" Target="../media/image15.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44709" y="2225040"/>
            <a:ext cx="7627382" cy="2138124"/>
          </a:xfrm>
          <a:prstGeom prst="rect">
            <a:avLst/>
          </a:prstGeom>
          <a:noFill/>
          <a:ln/>
        </p:spPr>
        <p:txBody>
          <a:bodyPr wrap="square" lIns="0" tIns="0" rIns="0" bIns="0" rtlCol="0" anchor="t"/>
          <a:lstStyle/>
          <a:p>
            <a:pPr marL="0" indent="0">
              <a:lnSpc>
                <a:spcPts val="5600"/>
              </a:lnSpc>
              <a:buNone/>
            </a:pPr>
            <a:r>
              <a:rPr lang="en-US" sz="4450" b="1">
                <a:solidFill>
                  <a:srgbClr val="7068F4"/>
                </a:solidFill>
                <a:latin typeface="Barlow Bold" pitchFamily="34" charset="0"/>
                <a:ea typeface="Barlow Bold" pitchFamily="34" charset="-122"/>
                <a:cs typeface="Barlow Bold" pitchFamily="34" charset="-120"/>
              </a:rPr>
              <a:t>Digitalisierte Skiservice-Verwaltung: Web-API und </a:t>
            </a:r>
            <a:r>
              <a:rPr lang="en-US" sz="4450" b="1" err="1">
                <a:solidFill>
                  <a:srgbClr val="7068F4"/>
                </a:solidFill>
                <a:latin typeface="Barlow Bold" pitchFamily="34" charset="0"/>
                <a:ea typeface="Barlow Bold" pitchFamily="34" charset="-122"/>
                <a:cs typeface="Barlow Bold" pitchFamily="34" charset="-120"/>
              </a:rPr>
              <a:t>Datenbanken</a:t>
            </a:r>
            <a:endParaRPr lang="en-US" sz="4450"/>
          </a:p>
        </p:txBody>
      </p:sp>
      <p:sp>
        <p:nvSpPr>
          <p:cNvPr id="4" name="Text 1"/>
          <p:cNvSpPr/>
          <p:nvPr/>
        </p:nvSpPr>
        <p:spPr>
          <a:xfrm>
            <a:off x="6162516" y="4702724"/>
            <a:ext cx="7627382" cy="693420"/>
          </a:xfrm>
          <a:prstGeom prst="rect">
            <a:avLst/>
          </a:prstGeom>
          <a:noFill/>
          <a:ln/>
        </p:spPr>
        <p:txBody>
          <a:bodyPr wrap="square" lIns="0" tIns="0" rIns="0" bIns="0" rtlCol="0" anchor="t"/>
          <a:lstStyle/>
          <a:p>
            <a:pPr marL="0" indent="0">
              <a:lnSpc>
                <a:spcPts val="2700"/>
              </a:lnSpc>
              <a:buNone/>
            </a:pPr>
            <a:endParaRPr lang="en-US" sz="1700"/>
          </a:p>
        </p:txBody>
      </p:sp>
      <p:sp>
        <p:nvSpPr>
          <p:cNvPr id="5" name="Shape 2"/>
          <p:cNvSpPr/>
          <p:nvPr/>
        </p:nvSpPr>
        <p:spPr>
          <a:xfrm>
            <a:off x="6244709" y="5641419"/>
            <a:ext cx="346591" cy="346591"/>
          </a:xfrm>
          <a:prstGeom prst="roundRect">
            <a:avLst>
              <a:gd name="adj" fmla="val 26380043"/>
            </a:avLst>
          </a:prstGeom>
          <a:noFill/>
          <a:ln w="7620">
            <a:solidFill>
              <a:srgbClr val="FFFFFF"/>
            </a:solidFill>
            <a:prstDash val="solid"/>
          </a:ln>
        </p:spPr>
        <p:txBody>
          <a:bodyPr/>
          <a:lstStyle/>
          <a:p>
            <a:endParaRPr lang="de-CH"/>
          </a:p>
        </p:txBody>
      </p:sp>
      <p:sp>
        <p:nvSpPr>
          <p:cNvPr id="7" name="Text 3"/>
          <p:cNvSpPr/>
          <p:nvPr/>
        </p:nvSpPr>
        <p:spPr>
          <a:xfrm>
            <a:off x="6244709" y="5868709"/>
            <a:ext cx="2012513" cy="379214"/>
          </a:xfrm>
          <a:prstGeom prst="rect">
            <a:avLst/>
          </a:prstGeom>
          <a:noFill/>
          <a:ln/>
        </p:spPr>
        <p:txBody>
          <a:bodyPr wrap="none" lIns="0" tIns="0" rIns="0" bIns="0" rtlCol="0" anchor="t"/>
          <a:lstStyle/>
          <a:p>
            <a:pPr marL="0" indent="0" algn="l">
              <a:lnSpc>
                <a:spcPts val="2950"/>
              </a:lnSpc>
              <a:buNone/>
            </a:pPr>
            <a:endParaRPr lang="en-US" sz="2100"/>
          </a:p>
        </p:txBody>
      </p:sp>
      <p:pic>
        <p:nvPicPr>
          <p:cNvPr id="9" name="Grafik 8">
            <a:extLst>
              <a:ext uri="{FF2B5EF4-FFF2-40B4-BE49-F238E27FC236}">
                <a16:creationId xmlns:a16="http://schemas.microsoft.com/office/drawing/2014/main" id="{445A8304-5F39-10FB-AF45-E01D3EF50F08}"/>
              </a:ext>
            </a:extLst>
          </p:cNvPr>
          <p:cNvPicPr>
            <a:picLocks noChangeAspect="1"/>
          </p:cNvPicPr>
          <p:nvPr/>
        </p:nvPicPr>
        <p:blipFill>
          <a:blip r:embed="rId4"/>
          <a:stretch>
            <a:fillRect/>
          </a:stretch>
        </p:blipFill>
        <p:spPr>
          <a:xfrm>
            <a:off x="10855513" y="6429124"/>
            <a:ext cx="3686689" cy="1800476"/>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13" name="Grafik 12">
            <a:extLst>
              <a:ext uri="{FF2B5EF4-FFF2-40B4-BE49-F238E27FC236}">
                <a16:creationId xmlns:a16="http://schemas.microsoft.com/office/drawing/2014/main" id="{873398EA-EA84-BE61-F6A2-A928CA36456E}"/>
              </a:ext>
            </a:extLst>
          </p:cNvPr>
          <p:cNvPicPr>
            <a:picLocks noChangeAspect="1"/>
          </p:cNvPicPr>
          <p:nvPr/>
        </p:nvPicPr>
        <p:blipFill>
          <a:blip r:embed="rId3"/>
          <a:stretch>
            <a:fillRect/>
          </a:stretch>
        </p:blipFill>
        <p:spPr>
          <a:xfrm>
            <a:off x="0" y="0"/>
            <a:ext cx="5954934" cy="8229600"/>
          </a:xfrm>
          <a:prstGeom prst="rect">
            <a:avLst/>
          </a:prstGeom>
        </p:spPr>
      </p:pic>
      <p:sp>
        <p:nvSpPr>
          <p:cNvPr id="3" name="Text 0"/>
          <p:cNvSpPr/>
          <p:nvPr/>
        </p:nvSpPr>
        <p:spPr>
          <a:xfrm>
            <a:off x="6178629" y="869156"/>
            <a:ext cx="7383780" cy="650677"/>
          </a:xfrm>
          <a:prstGeom prst="rect">
            <a:avLst/>
          </a:prstGeom>
          <a:noFill/>
          <a:ln/>
        </p:spPr>
        <p:txBody>
          <a:bodyPr wrap="none" lIns="0" tIns="0" rIns="0" bIns="0" rtlCol="0" anchor="t"/>
          <a:lstStyle/>
          <a:p>
            <a:pPr marL="0" indent="0">
              <a:lnSpc>
                <a:spcPts val="5100"/>
              </a:lnSpc>
              <a:buNone/>
            </a:pPr>
            <a:r>
              <a:rPr lang="en-US" sz="4050" b="1">
                <a:solidFill>
                  <a:srgbClr val="7068F4"/>
                </a:solidFill>
                <a:latin typeface="Barlow Bold" pitchFamily="34" charset="0"/>
                <a:ea typeface="Barlow Bold" pitchFamily="34" charset="-122"/>
                <a:cs typeface="Barlow Bold" pitchFamily="34" charset="-120"/>
              </a:rPr>
              <a:t>Tests: Sicherstellen der Qualität</a:t>
            </a:r>
            <a:endParaRPr lang="en-US" sz="4050"/>
          </a:p>
        </p:txBody>
      </p:sp>
      <p:pic>
        <p:nvPicPr>
          <p:cNvPr id="4" name="Image 1" descr="preencoded.png"/>
          <p:cNvPicPr>
            <a:picLocks noChangeAspect="1"/>
          </p:cNvPicPr>
          <p:nvPr/>
        </p:nvPicPr>
        <p:blipFill>
          <a:blip r:embed="rId4"/>
          <a:stretch>
            <a:fillRect/>
          </a:stretch>
        </p:blipFill>
        <p:spPr>
          <a:xfrm>
            <a:off x="6178629" y="1816418"/>
            <a:ext cx="494467" cy="494467"/>
          </a:xfrm>
          <a:prstGeom prst="rect">
            <a:avLst/>
          </a:prstGeom>
        </p:spPr>
      </p:pic>
      <p:sp>
        <p:nvSpPr>
          <p:cNvPr id="5" name="Text 1"/>
          <p:cNvSpPr/>
          <p:nvPr/>
        </p:nvSpPr>
        <p:spPr>
          <a:xfrm>
            <a:off x="6178629" y="2508647"/>
            <a:ext cx="2602587" cy="325279"/>
          </a:xfrm>
          <a:prstGeom prst="rect">
            <a:avLst/>
          </a:prstGeom>
          <a:noFill/>
          <a:ln/>
        </p:spPr>
        <p:txBody>
          <a:bodyPr wrap="none" lIns="0" tIns="0" rIns="0" bIns="0" rtlCol="0" anchor="t"/>
          <a:lstStyle/>
          <a:p>
            <a:pPr marL="0" indent="0" algn="l">
              <a:lnSpc>
                <a:spcPts val="2550"/>
              </a:lnSpc>
              <a:buNone/>
            </a:pPr>
            <a:r>
              <a:rPr lang="en-US" sz="2000" b="1">
                <a:solidFill>
                  <a:srgbClr val="272525"/>
                </a:solidFill>
                <a:latin typeface="Barlow Bold" pitchFamily="34" charset="0"/>
                <a:ea typeface="Barlow Bold" pitchFamily="34" charset="-122"/>
                <a:cs typeface="Barlow Bold" pitchFamily="34" charset="-120"/>
              </a:rPr>
              <a:t>Login-System</a:t>
            </a:r>
            <a:endParaRPr lang="en-US" sz="2000"/>
          </a:p>
        </p:txBody>
      </p:sp>
      <p:sp>
        <p:nvSpPr>
          <p:cNvPr id="6" name="Text 2"/>
          <p:cNvSpPr/>
          <p:nvPr/>
        </p:nvSpPr>
        <p:spPr>
          <a:xfrm>
            <a:off x="6178629" y="2952512"/>
            <a:ext cx="7759541" cy="316349"/>
          </a:xfrm>
          <a:prstGeom prst="rect">
            <a:avLst/>
          </a:prstGeom>
          <a:noFill/>
          <a:ln/>
        </p:spPr>
        <p:txBody>
          <a:bodyPr wrap="none" lIns="0" tIns="0" rIns="0" bIns="0" rtlCol="0" anchor="t"/>
          <a:lstStyle/>
          <a:p>
            <a:pPr marL="0" indent="0" algn="l">
              <a:lnSpc>
                <a:spcPts val="2450"/>
              </a:lnSpc>
              <a:buNone/>
            </a:pPr>
            <a:r>
              <a:rPr lang="en-US" sz="1550">
                <a:solidFill>
                  <a:srgbClr val="272525"/>
                </a:solidFill>
                <a:latin typeface="Montserrat" pitchFamily="34" charset="0"/>
                <a:ea typeface="Montserrat" pitchFamily="34" charset="-122"/>
                <a:cs typeface="Montserrat" pitchFamily="34" charset="-120"/>
              </a:rPr>
              <a:t>Funktionsfähigkeit und Sicherheit des Logins.</a:t>
            </a:r>
            <a:endParaRPr lang="en-US" sz="1550"/>
          </a:p>
        </p:txBody>
      </p:sp>
      <p:pic>
        <p:nvPicPr>
          <p:cNvPr id="7" name="Image 2" descr="preencoded.png"/>
          <p:cNvPicPr>
            <a:picLocks noChangeAspect="1"/>
          </p:cNvPicPr>
          <p:nvPr/>
        </p:nvPicPr>
        <p:blipFill>
          <a:blip r:embed="rId5"/>
          <a:stretch>
            <a:fillRect/>
          </a:stretch>
        </p:blipFill>
        <p:spPr>
          <a:xfrm>
            <a:off x="6178629" y="3862149"/>
            <a:ext cx="494467" cy="494467"/>
          </a:xfrm>
          <a:prstGeom prst="rect">
            <a:avLst/>
          </a:prstGeom>
        </p:spPr>
      </p:pic>
      <p:sp>
        <p:nvSpPr>
          <p:cNvPr id="8" name="Text 3"/>
          <p:cNvSpPr/>
          <p:nvPr/>
        </p:nvSpPr>
        <p:spPr>
          <a:xfrm>
            <a:off x="6178629" y="4554379"/>
            <a:ext cx="2602587" cy="325279"/>
          </a:xfrm>
          <a:prstGeom prst="rect">
            <a:avLst/>
          </a:prstGeom>
          <a:noFill/>
          <a:ln/>
        </p:spPr>
        <p:txBody>
          <a:bodyPr wrap="none" lIns="0" tIns="0" rIns="0" bIns="0" rtlCol="0" anchor="t"/>
          <a:lstStyle/>
          <a:p>
            <a:pPr marL="0" indent="0" algn="l">
              <a:lnSpc>
                <a:spcPts val="2550"/>
              </a:lnSpc>
              <a:buNone/>
            </a:pPr>
            <a:r>
              <a:rPr lang="en-US" sz="2000" b="1">
                <a:solidFill>
                  <a:srgbClr val="272525"/>
                </a:solidFill>
                <a:latin typeface="Barlow Bold" pitchFamily="34" charset="0"/>
                <a:ea typeface="Barlow Bold" pitchFamily="34" charset="-122"/>
                <a:cs typeface="Barlow Bold" pitchFamily="34" charset="-120"/>
              </a:rPr>
              <a:t>API-Endpunkte</a:t>
            </a:r>
            <a:endParaRPr lang="en-US" sz="2000"/>
          </a:p>
        </p:txBody>
      </p:sp>
      <p:sp>
        <p:nvSpPr>
          <p:cNvPr id="9" name="Text 4"/>
          <p:cNvSpPr/>
          <p:nvPr/>
        </p:nvSpPr>
        <p:spPr>
          <a:xfrm>
            <a:off x="6178629" y="4998244"/>
            <a:ext cx="7759541" cy="316349"/>
          </a:xfrm>
          <a:prstGeom prst="rect">
            <a:avLst/>
          </a:prstGeom>
          <a:noFill/>
          <a:ln/>
        </p:spPr>
        <p:txBody>
          <a:bodyPr wrap="none" lIns="0" tIns="0" rIns="0" bIns="0" rtlCol="0" anchor="t"/>
          <a:lstStyle/>
          <a:p>
            <a:pPr marL="0" indent="0" algn="l">
              <a:lnSpc>
                <a:spcPts val="2450"/>
              </a:lnSpc>
              <a:buNone/>
            </a:pPr>
            <a:r>
              <a:rPr lang="en-US" sz="1550">
                <a:solidFill>
                  <a:srgbClr val="272525"/>
                </a:solidFill>
                <a:latin typeface="Montserrat" pitchFamily="34" charset="0"/>
                <a:ea typeface="Montserrat" pitchFamily="34" charset="-122"/>
                <a:cs typeface="Montserrat" pitchFamily="34" charset="-120"/>
              </a:rPr>
              <a:t>Korrekte Abfrage und Verarbeitung von Daten.</a:t>
            </a:r>
            <a:endParaRPr lang="en-US" sz="1550"/>
          </a:p>
        </p:txBody>
      </p:sp>
      <p:pic>
        <p:nvPicPr>
          <p:cNvPr id="10" name="Image 3" descr="preencoded.png"/>
          <p:cNvPicPr>
            <a:picLocks noChangeAspect="1"/>
          </p:cNvPicPr>
          <p:nvPr/>
        </p:nvPicPr>
        <p:blipFill>
          <a:blip r:embed="rId6"/>
          <a:stretch>
            <a:fillRect/>
          </a:stretch>
        </p:blipFill>
        <p:spPr>
          <a:xfrm>
            <a:off x="6178629" y="5907881"/>
            <a:ext cx="494467" cy="494467"/>
          </a:xfrm>
          <a:prstGeom prst="rect">
            <a:avLst/>
          </a:prstGeom>
        </p:spPr>
      </p:pic>
      <p:sp>
        <p:nvSpPr>
          <p:cNvPr id="11" name="Text 5"/>
          <p:cNvSpPr/>
          <p:nvPr/>
        </p:nvSpPr>
        <p:spPr>
          <a:xfrm>
            <a:off x="6178629" y="6600111"/>
            <a:ext cx="2602587" cy="325279"/>
          </a:xfrm>
          <a:prstGeom prst="rect">
            <a:avLst/>
          </a:prstGeom>
          <a:noFill/>
          <a:ln/>
        </p:spPr>
        <p:txBody>
          <a:bodyPr wrap="none" lIns="0" tIns="0" rIns="0" bIns="0" rtlCol="0" anchor="t"/>
          <a:lstStyle/>
          <a:p>
            <a:pPr marL="0" indent="0" algn="l">
              <a:lnSpc>
                <a:spcPts val="2550"/>
              </a:lnSpc>
              <a:buNone/>
            </a:pPr>
            <a:r>
              <a:rPr lang="en-US" sz="2000" b="1">
                <a:solidFill>
                  <a:srgbClr val="272525"/>
                </a:solidFill>
                <a:latin typeface="Barlow Bold" pitchFamily="34" charset="0"/>
                <a:ea typeface="Barlow Bold" pitchFamily="34" charset="-122"/>
                <a:cs typeface="Barlow Bold" pitchFamily="34" charset="-120"/>
              </a:rPr>
              <a:t>Fehlerbehandlung</a:t>
            </a:r>
            <a:endParaRPr lang="en-US" sz="2000"/>
          </a:p>
        </p:txBody>
      </p:sp>
      <p:sp>
        <p:nvSpPr>
          <p:cNvPr id="12" name="Text 6"/>
          <p:cNvSpPr/>
          <p:nvPr/>
        </p:nvSpPr>
        <p:spPr>
          <a:xfrm>
            <a:off x="6178629" y="7043976"/>
            <a:ext cx="7759541" cy="316349"/>
          </a:xfrm>
          <a:prstGeom prst="rect">
            <a:avLst/>
          </a:prstGeom>
          <a:noFill/>
          <a:ln/>
        </p:spPr>
        <p:txBody>
          <a:bodyPr wrap="none" lIns="0" tIns="0" rIns="0" bIns="0" rtlCol="0" anchor="t"/>
          <a:lstStyle/>
          <a:p>
            <a:pPr marL="0" indent="0" algn="l">
              <a:lnSpc>
                <a:spcPts val="2450"/>
              </a:lnSpc>
              <a:buNone/>
            </a:pPr>
            <a:r>
              <a:rPr lang="en-US" sz="1550">
                <a:solidFill>
                  <a:srgbClr val="272525"/>
                </a:solidFill>
                <a:latin typeface="Montserrat" pitchFamily="34" charset="0"/>
                <a:ea typeface="Montserrat" pitchFamily="34" charset="-122"/>
                <a:cs typeface="Montserrat" pitchFamily="34" charset="-120"/>
              </a:rPr>
              <a:t>Sicherstellen der Fehlertoleranz des Systems.</a:t>
            </a:r>
            <a:endParaRPr lang="en-US" sz="1550"/>
          </a:p>
        </p:txBody>
      </p:sp>
      <p:pic>
        <p:nvPicPr>
          <p:cNvPr id="15" name="Grafik 14">
            <a:extLst>
              <a:ext uri="{FF2B5EF4-FFF2-40B4-BE49-F238E27FC236}">
                <a16:creationId xmlns:a16="http://schemas.microsoft.com/office/drawing/2014/main" id="{44D78EAE-DB93-9692-1757-5CCCAD2D5D5F}"/>
              </a:ext>
            </a:extLst>
          </p:cNvPr>
          <p:cNvPicPr>
            <a:picLocks noChangeAspect="1"/>
          </p:cNvPicPr>
          <p:nvPr/>
        </p:nvPicPr>
        <p:blipFill>
          <a:blip r:embed="rId7"/>
          <a:stretch>
            <a:fillRect/>
          </a:stretch>
        </p:blipFill>
        <p:spPr>
          <a:xfrm>
            <a:off x="10943711" y="6429124"/>
            <a:ext cx="3686689" cy="1800476"/>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3" name="Text 0"/>
          <p:cNvSpPr/>
          <p:nvPr/>
        </p:nvSpPr>
        <p:spPr>
          <a:xfrm>
            <a:off x="6244709" y="3402092"/>
            <a:ext cx="7627382" cy="1425416"/>
          </a:xfrm>
          <a:prstGeom prst="rect">
            <a:avLst/>
          </a:prstGeom>
          <a:noFill/>
          <a:ln/>
        </p:spPr>
        <p:txBody>
          <a:bodyPr wrap="square" lIns="0" tIns="0" rIns="0" bIns="0" rtlCol="0" anchor="t"/>
          <a:lstStyle/>
          <a:p>
            <a:pPr marL="0" indent="0">
              <a:lnSpc>
                <a:spcPts val="5600"/>
              </a:lnSpc>
              <a:buNone/>
            </a:pPr>
            <a:r>
              <a:rPr lang="en-US" sz="4450" b="1">
                <a:solidFill>
                  <a:srgbClr val="7068F4"/>
                </a:solidFill>
                <a:latin typeface="Barlow Bold" pitchFamily="34" charset="0"/>
                <a:ea typeface="Barlow Bold" pitchFamily="34" charset="-122"/>
                <a:cs typeface="Barlow Bold" pitchFamily="34" charset="-120"/>
              </a:rPr>
              <a:t>Live-Demo und </a:t>
            </a:r>
            <a:r>
              <a:rPr lang="en-US" sz="4450" b="1" err="1">
                <a:solidFill>
                  <a:srgbClr val="7068F4"/>
                </a:solidFill>
                <a:latin typeface="Barlow Bold" pitchFamily="34" charset="0"/>
                <a:ea typeface="Barlow Bold" pitchFamily="34" charset="-122"/>
                <a:cs typeface="Barlow Bold" pitchFamily="34" charset="-120"/>
              </a:rPr>
              <a:t>Abschluss</a:t>
            </a:r>
            <a:endParaRPr lang="en-US" sz="4450"/>
          </a:p>
        </p:txBody>
      </p:sp>
      <p:pic>
        <p:nvPicPr>
          <p:cNvPr id="4" name="Grafik 3">
            <a:extLst>
              <a:ext uri="{FF2B5EF4-FFF2-40B4-BE49-F238E27FC236}">
                <a16:creationId xmlns:a16="http://schemas.microsoft.com/office/drawing/2014/main" id="{88C4BCB7-0A77-7210-9A9C-F6F320503533}"/>
              </a:ext>
            </a:extLst>
          </p:cNvPr>
          <p:cNvPicPr>
            <a:picLocks noChangeAspect="1"/>
          </p:cNvPicPr>
          <p:nvPr/>
        </p:nvPicPr>
        <p:blipFill>
          <a:blip r:embed="rId3"/>
          <a:stretch>
            <a:fillRect/>
          </a:stretch>
        </p:blipFill>
        <p:spPr>
          <a:xfrm>
            <a:off x="0" y="0"/>
            <a:ext cx="5825447" cy="8229600"/>
          </a:xfrm>
          <a:prstGeom prst="rect">
            <a:avLst/>
          </a:prstGeom>
        </p:spPr>
      </p:pic>
      <p:pic>
        <p:nvPicPr>
          <p:cNvPr id="6" name="Grafik 5">
            <a:extLst>
              <a:ext uri="{FF2B5EF4-FFF2-40B4-BE49-F238E27FC236}">
                <a16:creationId xmlns:a16="http://schemas.microsoft.com/office/drawing/2014/main" id="{7B4E3873-76CD-4E7F-1DBC-92239A1C1975}"/>
              </a:ext>
            </a:extLst>
          </p:cNvPr>
          <p:cNvPicPr>
            <a:picLocks noChangeAspect="1"/>
          </p:cNvPicPr>
          <p:nvPr/>
        </p:nvPicPr>
        <p:blipFill>
          <a:blip r:embed="rId4"/>
          <a:stretch>
            <a:fillRect/>
          </a:stretch>
        </p:blipFill>
        <p:spPr>
          <a:xfrm>
            <a:off x="10943711" y="6429124"/>
            <a:ext cx="3686689" cy="1800476"/>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3624145" y="360879"/>
            <a:ext cx="13113782" cy="1425416"/>
          </a:xfrm>
          <a:prstGeom prst="rect">
            <a:avLst/>
          </a:prstGeom>
          <a:noFill/>
          <a:ln/>
        </p:spPr>
        <p:txBody>
          <a:bodyPr wrap="square" lIns="0" tIns="0" rIns="0" bIns="0" rtlCol="0" anchor="t"/>
          <a:lstStyle/>
          <a:p>
            <a:pPr marL="0" indent="0">
              <a:lnSpc>
                <a:spcPts val="5600"/>
              </a:lnSpc>
              <a:buNone/>
            </a:pPr>
            <a:r>
              <a:rPr lang="en-US" sz="4450" b="1">
                <a:solidFill>
                  <a:srgbClr val="7068F4"/>
                </a:solidFill>
                <a:latin typeface="Barlow Bold" pitchFamily="34" charset="0"/>
                <a:ea typeface="Barlow Bold" pitchFamily="34" charset="-122"/>
                <a:cs typeface="Barlow Bold" pitchFamily="34" charset="-120"/>
              </a:rPr>
              <a:t>Fazit und Lessons Learned: Ergebnisse und Erkenntnisse</a:t>
            </a:r>
            <a:endParaRPr lang="en-US" sz="4450"/>
          </a:p>
        </p:txBody>
      </p:sp>
      <p:pic>
        <p:nvPicPr>
          <p:cNvPr id="3" name="Image 0" descr="preencoded.png"/>
          <p:cNvPicPr>
            <a:picLocks noChangeAspect="1"/>
          </p:cNvPicPr>
          <p:nvPr/>
        </p:nvPicPr>
        <p:blipFill>
          <a:blip r:embed="rId3"/>
          <a:stretch>
            <a:fillRect/>
          </a:stretch>
        </p:blipFill>
        <p:spPr>
          <a:xfrm>
            <a:off x="2954774" y="3091101"/>
            <a:ext cx="2163723" cy="1265992"/>
          </a:xfrm>
          <a:prstGeom prst="rect">
            <a:avLst/>
          </a:prstGeom>
        </p:spPr>
      </p:pic>
      <p:sp>
        <p:nvSpPr>
          <p:cNvPr id="4" name="Text 1"/>
          <p:cNvSpPr/>
          <p:nvPr/>
        </p:nvSpPr>
        <p:spPr>
          <a:xfrm>
            <a:off x="3988594" y="3664744"/>
            <a:ext cx="95845" cy="433388"/>
          </a:xfrm>
          <a:prstGeom prst="rect">
            <a:avLst/>
          </a:prstGeom>
          <a:noFill/>
          <a:ln/>
        </p:spPr>
        <p:txBody>
          <a:bodyPr wrap="none" lIns="0" tIns="0" rIns="0" bIns="0" rtlCol="0" anchor="t"/>
          <a:lstStyle/>
          <a:p>
            <a:pPr marL="0" indent="0" algn="ctr">
              <a:lnSpc>
                <a:spcPts val="3400"/>
              </a:lnSpc>
              <a:buNone/>
            </a:pPr>
            <a:r>
              <a:rPr lang="en-US" sz="2100" b="1">
                <a:solidFill>
                  <a:srgbClr val="272525"/>
                </a:solidFill>
                <a:latin typeface="Barlow Bold" pitchFamily="34" charset="0"/>
                <a:ea typeface="Barlow Bold" pitchFamily="34" charset="-122"/>
                <a:cs typeface="Barlow Bold" pitchFamily="34" charset="-120"/>
              </a:rPr>
              <a:t>1</a:t>
            </a:r>
            <a:endParaRPr lang="en-US" sz="2100"/>
          </a:p>
        </p:txBody>
      </p:sp>
      <p:sp>
        <p:nvSpPr>
          <p:cNvPr id="5" name="Text 2"/>
          <p:cNvSpPr/>
          <p:nvPr/>
        </p:nvSpPr>
        <p:spPr>
          <a:xfrm>
            <a:off x="5335072" y="3307675"/>
            <a:ext cx="2850713" cy="356235"/>
          </a:xfrm>
          <a:prstGeom prst="rect">
            <a:avLst/>
          </a:prstGeom>
          <a:noFill/>
          <a:ln/>
        </p:spPr>
        <p:txBody>
          <a:bodyPr wrap="none" lIns="0" tIns="0" rIns="0" bIns="0" rtlCol="0" anchor="t"/>
          <a:lstStyle/>
          <a:p>
            <a:pPr marL="0" indent="0" algn="l">
              <a:lnSpc>
                <a:spcPts val="2800"/>
              </a:lnSpc>
              <a:buNone/>
            </a:pPr>
            <a:r>
              <a:rPr lang="en-US" sz="2200" b="1">
                <a:solidFill>
                  <a:srgbClr val="272525"/>
                </a:solidFill>
                <a:latin typeface="Barlow Bold" pitchFamily="34" charset="0"/>
                <a:ea typeface="Barlow Bold" pitchFamily="34" charset="-122"/>
                <a:cs typeface="Barlow Bold" pitchFamily="34" charset="-120"/>
              </a:rPr>
              <a:t>Ziele</a:t>
            </a:r>
            <a:endParaRPr lang="en-US" sz="2200"/>
          </a:p>
        </p:txBody>
      </p:sp>
      <p:sp>
        <p:nvSpPr>
          <p:cNvPr id="6" name="Text 3"/>
          <p:cNvSpPr/>
          <p:nvPr/>
        </p:nvSpPr>
        <p:spPr>
          <a:xfrm>
            <a:off x="5335072" y="3793808"/>
            <a:ext cx="7585353" cy="346710"/>
          </a:xfrm>
          <a:prstGeom prst="rect">
            <a:avLst/>
          </a:prstGeom>
          <a:noFill/>
          <a:ln/>
        </p:spPr>
        <p:txBody>
          <a:bodyPr wrap="none" lIns="0" tIns="0" rIns="0" bIns="0" rtlCol="0" anchor="t"/>
          <a:lstStyle/>
          <a:p>
            <a:pPr marL="0" indent="0" algn="l">
              <a:lnSpc>
                <a:spcPts val="2700"/>
              </a:lnSpc>
              <a:buNone/>
            </a:pPr>
            <a:r>
              <a:rPr lang="en-US" sz="1700">
                <a:solidFill>
                  <a:srgbClr val="272525"/>
                </a:solidFill>
                <a:latin typeface="Montserrat" pitchFamily="34" charset="0"/>
                <a:ea typeface="Montserrat" pitchFamily="34" charset="-122"/>
                <a:cs typeface="Montserrat" pitchFamily="34" charset="-120"/>
              </a:rPr>
              <a:t>Stabile Backend-Lösung, API-Dokumentation, Anforderungserfüllung.</a:t>
            </a:r>
            <a:endParaRPr lang="en-US" sz="1700"/>
          </a:p>
        </p:txBody>
      </p:sp>
      <p:sp>
        <p:nvSpPr>
          <p:cNvPr id="7" name="Shape 4"/>
          <p:cNvSpPr/>
          <p:nvPr/>
        </p:nvSpPr>
        <p:spPr>
          <a:xfrm>
            <a:off x="5172551" y="4368879"/>
            <a:ext cx="8645485" cy="15240"/>
          </a:xfrm>
          <a:prstGeom prst="roundRect">
            <a:avLst>
              <a:gd name="adj" fmla="val 1279500"/>
            </a:avLst>
          </a:prstGeom>
          <a:solidFill>
            <a:srgbClr val="C1C3D0"/>
          </a:solidFill>
          <a:ln/>
        </p:spPr>
        <p:txBody>
          <a:bodyPr/>
          <a:lstStyle/>
          <a:p>
            <a:endParaRPr lang="de-CH"/>
          </a:p>
        </p:txBody>
      </p:sp>
      <p:pic>
        <p:nvPicPr>
          <p:cNvPr id="8" name="Image 1" descr="preencoded.png"/>
          <p:cNvPicPr>
            <a:picLocks noChangeAspect="1"/>
          </p:cNvPicPr>
          <p:nvPr/>
        </p:nvPicPr>
        <p:blipFill>
          <a:blip r:embed="rId4"/>
          <a:stretch>
            <a:fillRect/>
          </a:stretch>
        </p:blipFill>
        <p:spPr>
          <a:xfrm>
            <a:off x="1872972" y="4411147"/>
            <a:ext cx="4327446" cy="1265992"/>
          </a:xfrm>
          <a:prstGeom prst="rect">
            <a:avLst/>
          </a:prstGeom>
        </p:spPr>
      </p:pic>
      <p:sp>
        <p:nvSpPr>
          <p:cNvPr id="9" name="Text 5"/>
          <p:cNvSpPr/>
          <p:nvPr/>
        </p:nvSpPr>
        <p:spPr>
          <a:xfrm>
            <a:off x="3960733" y="4827389"/>
            <a:ext cx="151686" cy="433388"/>
          </a:xfrm>
          <a:prstGeom prst="rect">
            <a:avLst/>
          </a:prstGeom>
          <a:noFill/>
          <a:ln/>
        </p:spPr>
        <p:txBody>
          <a:bodyPr wrap="none" lIns="0" tIns="0" rIns="0" bIns="0" rtlCol="0" anchor="t"/>
          <a:lstStyle/>
          <a:p>
            <a:pPr marL="0" indent="0" algn="ctr">
              <a:lnSpc>
                <a:spcPts val="3400"/>
              </a:lnSpc>
              <a:buNone/>
            </a:pPr>
            <a:r>
              <a:rPr lang="en-US" sz="2100" b="1">
                <a:solidFill>
                  <a:srgbClr val="272525"/>
                </a:solidFill>
                <a:latin typeface="Barlow Bold" pitchFamily="34" charset="0"/>
                <a:ea typeface="Barlow Bold" pitchFamily="34" charset="-122"/>
                <a:cs typeface="Barlow Bold" pitchFamily="34" charset="-120"/>
              </a:rPr>
              <a:t>2</a:t>
            </a:r>
            <a:endParaRPr lang="en-US" sz="2100"/>
          </a:p>
        </p:txBody>
      </p:sp>
      <p:sp>
        <p:nvSpPr>
          <p:cNvPr id="10" name="Text 6"/>
          <p:cNvSpPr/>
          <p:nvPr/>
        </p:nvSpPr>
        <p:spPr>
          <a:xfrm>
            <a:off x="6416993" y="4627721"/>
            <a:ext cx="2850713" cy="356235"/>
          </a:xfrm>
          <a:prstGeom prst="rect">
            <a:avLst/>
          </a:prstGeom>
          <a:noFill/>
          <a:ln/>
        </p:spPr>
        <p:txBody>
          <a:bodyPr wrap="none" lIns="0" tIns="0" rIns="0" bIns="0" rtlCol="0" anchor="t"/>
          <a:lstStyle/>
          <a:p>
            <a:pPr marL="0" indent="0" algn="l">
              <a:lnSpc>
                <a:spcPts val="2800"/>
              </a:lnSpc>
              <a:buNone/>
            </a:pPr>
            <a:r>
              <a:rPr lang="en-US" sz="2200" b="1">
                <a:solidFill>
                  <a:srgbClr val="272525"/>
                </a:solidFill>
                <a:latin typeface="Barlow Bold" pitchFamily="34" charset="0"/>
                <a:ea typeface="Barlow Bold" pitchFamily="34" charset="-122"/>
                <a:cs typeface="Barlow Bold" pitchFamily="34" charset="-120"/>
              </a:rPr>
              <a:t>Erfahrungen</a:t>
            </a:r>
            <a:endParaRPr lang="en-US" sz="2200"/>
          </a:p>
        </p:txBody>
      </p:sp>
      <p:sp>
        <p:nvSpPr>
          <p:cNvPr id="11" name="Text 7"/>
          <p:cNvSpPr/>
          <p:nvPr/>
        </p:nvSpPr>
        <p:spPr>
          <a:xfrm>
            <a:off x="6416993" y="5113853"/>
            <a:ext cx="6316623" cy="346710"/>
          </a:xfrm>
          <a:prstGeom prst="rect">
            <a:avLst/>
          </a:prstGeom>
          <a:noFill/>
          <a:ln/>
        </p:spPr>
        <p:txBody>
          <a:bodyPr wrap="none" lIns="0" tIns="0" rIns="0" bIns="0" rtlCol="0" anchor="t"/>
          <a:lstStyle/>
          <a:p>
            <a:r>
              <a:rPr lang="en-US" sz="1700">
                <a:solidFill>
                  <a:srgbClr val="272525"/>
                </a:solidFill>
                <a:latin typeface="Montserrat"/>
                <a:ea typeface="Montserrat" pitchFamily="34" charset="-122"/>
                <a:cs typeface="Montserrat" pitchFamily="34" charset="-120"/>
              </a:rPr>
              <a:t>API-</a:t>
            </a:r>
            <a:r>
              <a:rPr lang="en-US" sz="1700" err="1">
                <a:solidFill>
                  <a:srgbClr val="272525"/>
                </a:solidFill>
                <a:latin typeface="Montserrat"/>
                <a:ea typeface="Montserrat" pitchFamily="34" charset="-122"/>
                <a:cs typeface="Montserrat" pitchFamily="34" charset="-120"/>
              </a:rPr>
              <a:t>Entwicklung</a:t>
            </a:r>
            <a:r>
              <a:rPr lang="en-US" sz="1700">
                <a:solidFill>
                  <a:srgbClr val="272525"/>
                </a:solidFill>
                <a:latin typeface="Montserrat"/>
                <a:ea typeface="Montserrat" pitchFamily="34" charset="-122"/>
                <a:cs typeface="Montserrat" pitchFamily="34" charset="-120"/>
              </a:rPr>
              <a:t>, </a:t>
            </a:r>
            <a:r>
              <a:rPr lang="en-US" sz="1700" err="1">
                <a:solidFill>
                  <a:srgbClr val="272525"/>
                </a:solidFill>
                <a:latin typeface="Montserrat"/>
                <a:ea typeface="Montserrat" pitchFamily="34" charset="-122"/>
                <a:cs typeface="Montserrat" pitchFamily="34" charset="-120"/>
              </a:rPr>
              <a:t>Datenbankdesign</a:t>
            </a:r>
            <a:r>
              <a:rPr lang="en-US" sz="1700">
                <a:solidFill>
                  <a:srgbClr val="272525"/>
                </a:solidFill>
                <a:latin typeface="Montserrat"/>
                <a:ea typeface="Montserrat" pitchFamily="34" charset="-122"/>
                <a:cs typeface="Montserrat" pitchFamily="34" charset="-120"/>
              </a:rPr>
              <a:t>, </a:t>
            </a:r>
            <a:r>
              <a:rPr lang="en-US" sz="1700" err="1">
                <a:solidFill>
                  <a:srgbClr val="272525"/>
                </a:solidFill>
                <a:latin typeface="Montserrat"/>
                <a:ea typeface="Montserrat" pitchFamily="34" charset="-122"/>
                <a:cs typeface="Montserrat" pitchFamily="34" charset="-120"/>
              </a:rPr>
              <a:t>Projektmanagement</a:t>
            </a:r>
            <a:r>
              <a:rPr lang="en-US" sz="1700">
                <a:solidFill>
                  <a:srgbClr val="272525"/>
                </a:solidFill>
                <a:latin typeface="Montserrat"/>
                <a:ea typeface="Montserrat" pitchFamily="34" charset="-122"/>
                <a:cs typeface="Montserrat" pitchFamily="34" charset="-120"/>
              </a:rPr>
              <a:t>.</a:t>
            </a:r>
          </a:p>
          <a:p>
            <a:pPr marL="0" indent="0" algn="l">
              <a:lnSpc>
                <a:spcPts val="2700"/>
              </a:lnSpc>
              <a:buNone/>
            </a:pPr>
            <a:endParaRPr lang="en-US" sz="1700">
              <a:solidFill>
                <a:srgbClr val="272525"/>
              </a:solidFill>
              <a:latin typeface="Montserrat"/>
            </a:endParaRPr>
          </a:p>
        </p:txBody>
      </p:sp>
      <p:sp>
        <p:nvSpPr>
          <p:cNvPr id="12" name="Shape 8"/>
          <p:cNvSpPr/>
          <p:nvPr/>
        </p:nvSpPr>
        <p:spPr>
          <a:xfrm>
            <a:off x="6254472" y="5688925"/>
            <a:ext cx="7563564" cy="15240"/>
          </a:xfrm>
          <a:prstGeom prst="roundRect">
            <a:avLst>
              <a:gd name="adj" fmla="val 1279500"/>
            </a:avLst>
          </a:prstGeom>
          <a:solidFill>
            <a:srgbClr val="C1C3D0"/>
          </a:solidFill>
          <a:ln/>
        </p:spPr>
        <p:txBody>
          <a:bodyPr/>
          <a:lstStyle/>
          <a:p>
            <a:endParaRPr lang="de-CH"/>
          </a:p>
        </p:txBody>
      </p:sp>
      <p:pic>
        <p:nvPicPr>
          <p:cNvPr id="13" name="Image 2" descr="preencoded.png"/>
          <p:cNvPicPr>
            <a:picLocks noChangeAspect="1"/>
          </p:cNvPicPr>
          <p:nvPr/>
        </p:nvPicPr>
        <p:blipFill>
          <a:blip r:embed="rId5"/>
          <a:stretch>
            <a:fillRect/>
          </a:stretch>
        </p:blipFill>
        <p:spPr>
          <a:xfrm>
            <a:off x="791051" y="5731193"/>
            <a:ext cx="6491288" cy="1265992"/>
          </a:xfrm>
          <a:prstGeom prst="rect">
            <a:avLst/>
          </a:prstGeom>
        </p:spPr>
      </p:pic>
      <p:sp>
        <p:nvSpPr>
          <p:cNvPr id="14" name="Text 9"/>
          <p:cNvSpPr/>
          <p:nvPr/>
        </p:nvSpPr>
        <p:spPr>
          <a:xfrm>
            <a:off x="3963591" y="6147435"/>
            <a:ext cx="146209" cy="433388"/>
          </a:xfrm>
          <a:prstGeom prst="rect">
            <a:avLst/>
          </a:prstGeom>
          <a:noFill/>
          <a:ln/>
        </p:spPr>
        <p:txBody>
          <a:bodyPr wrap="none" lIns="0" tIns="0" rIns="0" bIns="0" rtlCol="0" anchor="t"/>
          <a:lstStyle/>
          <a:p>
            <a:pPr marL="0" indent="0" algn="ctr">
              <a:lnSpc>
                <a:spcPts val="3400"/>
              </a:lnSpc>
              <a:buNone/>
            </a:pPr>
            <a:r>
              <a:rPr lang="en-US" sz="2100" b="1">
                <a:solidFill>
                  <a:srgbClr val="272525"/>
                </a:solidFill>
                <a:latin typeface="Barlow Bold" pitchFamily="34" charset="0"/>
                <a:ea typeface="Barlow Bold" pitchFamily="34" charset="-122"/>
                <a:cs typeface="Barlow Bold" pitchFamily="34" charset="-120"/>
              </a:rPr>
              <a:t>3</a:t>
            </a:r>
            <a:endParaRPr lang="en-US" sz="2100"/>
          </a:p>
        </p:txBody>
      </p:sp>
      <p:sp>
        <p:nvSpPr>
          <p:cNvPr id="15" name="Text 10"/>
          <p:cNvSpPr/>
          <p:nvPr/>
        </p:nvSpPr>
        <p:spPr>
          <a:xfrm>
            <a:off x="7498913" y="5947767"/>
            <a:ext cx="2850713" cy="356235"/>
          </a:xfrm>
          <a:prstGeom prst="rect">
            <a:avLst/>
          </a:prstGeom>
          <a:noFill/>
          <a:ln/>
        </p:spPr>
        <p:txBody>
          <a:bodyPr wrap="none" lIns="0" tIns="0" rIns="0" bIns="0" rtlCol="0" anchor="t"/>
          <a:lstStyle/>
          <a:p>
            <a:pPr marL="0" indent="0" algn="l">
              <a:lnSpc>
                <a:spcPts val="2800"/>
              </a:lnSpc>
              <a:buNone/>
            </a:pPr>
            <a:r>
              <a:rPr lang="en-US" sz="2200" b="1">
                <a:solidFill>
                  <a:srgbClr val="272525"/>
                </a:solidFill>
                <a:latin typeface="Barlow Bold" pitchFamily="34" charset="0"/>
                <a:ea typeface="Barlow Bold" pitchFamily="34" charset="-122"/>
                <a:cs typeface="Barlow Bold" pitchFamily="34" charset="-120"/>
              </a:rPr>
              <a:t>Ausblick</a:t>
            </a:r>
            <a:endParaRPr lang="en-US" sz="2200"/>
          </a:p>
        </p:txBody>
      </p:sp>
      <p:sp>
        <p:nvSpPr>
          <p:cNvPr id="16" name="Text 11"/>
          <p:cNvSpPr/>
          <p:nvPr/>
        </p:nvSpPr>
        <p:spPr>
          <a:xfrm>
            <a:off x="7498913" y="6433899"/>
            <a:ext cx="4472702" cy="346710"/>
          </a:xfrm>
          <a:prstGeom prst="rect">
            <a:avLst/>
          </a:prstGeom>
          <a:noFill/>
          <a:ln/>
        </p:spPr>
        <p:txBody>
          <a:bodyPr wrap="none" lIns="0" tIns="0" rIns="0" bIns="0" rtlCol="0" anchor="t"/>
          <a:lstStyle/>
          <a:p>
            <a:pPr>
              <a:lnSpc>
                <a:spcPts val="2700"/>
              </a:lnSpc>
            </a:pPr>
            <a:r>
              <a:rPr lang="en-US" sz="1700">
                <a:solidFill>
                  <a:srgbClr val="272525"/>
                </a:solidFill>
                <a:latin typeface="Montserrat"/>
              </a:rPr>
              <a:t>Frontend-Integration und Reservierung-Backend</a:t>
            </a:r>
          </a:p>
        </p:txBody>
      </p:sp>
      <p:pic>
        <p:nvPicPr>
          <p:cNvPr id="17" name="Grafik 16">
            <a:extLst>
              <a:ext uri="{FF2B5EF4-FFF2-40B4-BE49-F238E27FC236}">
                <a16:creationId xmlns:a16="http://schemas.microsoft.com/office/drawing/2014/main" id="{4E778D02-3608-DC6D-4D54-179D0E908BF9}"/>
              </a:ext>
            </a:extLst>
          </p:cNvPr>
          <p:cNvPicPr>
            <a:picLocks noChangeAspect="1"/>
          </p:cNvPicPr>
          <p:nvPr/>
        </p:nvPicPr>
        <p:blipFill>
          <a:blip r:embed="rId6"/>
          <a:stretch>
            <a:fillRect/>
          </a:stretch>
        </p:blipFill>
        <p:spPr>
          <a:xfrm>
            <a:off x="0" y="0"/>
            <a:ext cx="3624145" cy="8255318"/>
          </a:xfrm>
          <a:prstGeom prst="rect">
            <a:avLst/>
          </a:prstGeom>
        </p:spPr>
      </p:pic>
      <p:pic>
        <p:nvPicPr>
          <p:cNvPr id="19" name="Grafik 18">
            <a:extLst>
              <a:ext uri="{FF2B5EF4-FFF2-40B4-BE49-F238E27FC236}">
                <a16:creationId xmlns:a16="http://schemas.microsoft.com/office/drawing/2014/main" id="{D53497BC-ECED-3C97-3254-0AD516CE7364}"/>
              </a:ext>
            </a:extLst>
          </p:cNvPr>
          <p:cNvPicPr>
            <a:picLocks noChangeAspect="1"/>
          </p:cNvPicPr>
          <p:nvPr/>
        </p:nvPicPr>
        <p:blipFill>
          <a:blip r:embed="rId7"/>
          <a:stretch>
            <a:fillRect/>
          </a:stretch>
        </p:blipFill>
        <p:spPr>
          <a:xfrm>
            <a:off x="10943711" y="6997921"/>
            <a:ext cx="3686689" cy="1235512"/>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rafik 1">
            <a:extLst>
              <a:ext uri="{FF2B5EF4-FFF2-40B4-BE49-F238E27FC236}">
                <a16:creationId xmlns:a16="http://schemas.microsoft.com/office/drawing/2014/main" id="{59695D00-F752-B37C-A632-8669981E3F4B}"/>
              </a:ext>
            </a:extLst>
          </p:cNvPr>
          <p:cNvPicPr>
            <a:picLocks noChangeAspect="1"/>
          </p:cNvPicPr>
          <p:nvPr/>
        </p:nvPicPr>
        <p:blipFill>
          <a:blip r:embed="rId2"/>
          <a:stretch>
            <a:fillRect/>
          </a:stretch>
        </p:blipFill>
        <p:spPr>
          <a:xfrm>
            <a:off x="0" y="0"/>
            <a:ext cx="5508171" cy="8229600"/>
          </a:xfrm>
          <a:prstGeom prst="rect">
            <a:avLst/>
          </a:prstGeom>
        </p:spPr>
      </p:pic>
      <p:sp>
        <p:nvSpPr>
          <p:cNvPr id="4" name="Textfeld 3">
            <a:extLst>
              <a:ext uri="{FF2B5EF4-FFF2-40B4-BE49-F238E27FC236}">
                <a16:creationId xmlns:a16="http://schemas.microsoft.com/office/drawing/2014/main" id="{43FA69DA-DCF5-7D3E-92DA-384881263B67}"/>
              </a:ext>
            </a:extLst>
          </p:cNvPr>
          <p:cNvSpPr txBox="1"/>
          <p:nvPr/>
        </p:nvSpPr>
        <p:spPr>
          <a:xfrm>
            <a:off x="6077413" y="479728"/>
            <a:ext cx="7370956" cy="759503"/>
          </a:xfrm>
          <a:prstGeom prst="rect">
            <a:avLst/>
          </a:prstGeom>
          <a:noFill/>
        </p:spPr>
        <p:txBody>
          <a:bodyPr wrap="square" rtlCol="0">
            <a:spAutoFit/>
          </a:bodyPr>
          <a:lstStyle/>
          <a:p>
            <a:pPr marL="0" indent="0">
              <a:lnSpc>
                <a:spcPts val="5600"/>
              </a:lnSpc>
              <a:buNone/>
            </a:pPr>
            <a:r>
              <a:rPr lang="en-US" sz="4000" b="1" err="1">
                <a:solidFill>
                  <a:srgbClr val="7068F4"/>
                </a:solidFill>
                <a:latin typeface="Barlow Bold" pitchFamily="34" charset="0"/>
                <a:ea typeface="Barlow Bold" pitchFamily="34" charset="-122"/>
                <a:cs typeface="Barlow Bold" pitchFamily="34" charset="-120"/>
              </a:rPr>
              <a:t>Inhaltsverzeichnis</a:t>
            </a:r>
            <a:endParaRPr lang="en-US" sz="4000"/>
          </a:p>
        </p:txBody>
      </p:sp>
      <p:sp>
        <p:nvSpPr>
          <p:cNvPr id="7" name="Textfeld 6">
            <a:extLst>
              <a:ext uri="{FF2B5EF4-FFF2-40B4-BE49-F238E27FC236}">
                <a16:creationId xmlns:a16="http://schemas.microsoft.com/office/drawing/2014/main" id="{6426821E-ED87-736B-8871-1426B19B8068}"/>
              </a:ext>
            </a:extLst>
          </p:cNvPr>
          <p:cNvSpPr txBox="1"/>
          <p:nvPr/>
        </p:nvSpPr>
        <p:spPr>
          <a:xfrm>
            <a:off x="6077413" y="1460810"/>
            <a:ext cx="6222380" cy="6370975"/>
          </a:xfrm>
          <a:prstGeom prst="rect">
            <a:avLst/>
          </a:prstGeom>
          <a:noFill/>
        </p:spPr>
        <p:txBody>
          <a:bodyPr wrap="square" rtlCol="0">
            <a:spAutoFit/>
          </a:bodyPr>
          <a:lstStyle/>
          <a:p>
            <a:pPr marL="285750" indent="-285750">
              <a:buFont typeface="Arial" panose="020B0604020202020204" pitchFamily="34" charset="0"/>
              <a:buChar char="•"/>
            </a:pPr>
            <a:r>
              <a:rPr lang="de-DE" sz="2400">
                <a:latin typeface="Montserrat" panose="00000500000000000000" pitchFamily="2" charset="0"/>
              </a:rPr>
              <a:t>Ausgangslage</a:t>
            </a:r>
          </a:p>
          <a:p>
            <a:pPr marL="285750" indent="-285750">
              <a:buFont typeface="Arial" panose="020B0604020202020204" pitchFamily="34" charset="0"/>
              <a:buChar char="•"/>
            </a:pPr>
            <a:endParaRPr lang="de-DE" sz="2400">
              <a:latin typeface="Montserrat" panose="00000500000000000000" pitchFamily="2" charset="0"/>
            </a:endParaRPr>
          </a:p>
          <a:p>
            <a:pPr marL="285750" indent="-285750">
              <a:buFont typeface="Arial" panose="020B0604020202020204" pitchFamily="34" charset="0"/>
              <a:buChar char="•"/>
            </a:pPr>
            <a:r>
              <a:rPr lang="de-DE" sz="2400">
                <a:latin typeface="Montserrat" panose="00000500000000000000" pitchFamily="2" charset="0"/>
              </a:rPr>
              <a:t>Projektziele</a:t>
            </a:r>
          </a:p>
          <a:p>
            <a:pPr marL="285750" indent="-285750">
              <a:buFont typeface="Arial" panose="020B0604020202020204" pitchFamily="34" charset="0"/>
              <a:buChar char="•"/>
            </a:pPr>
            <a:endParaRPr lang="de-DE" sz="2400">
              <a:latin typeface="Montserrat" panose="00000500000000000000" pitchFamily="2" charset="0"/>
            </a:endParaRPr>
          </a:p>
          <a:p>
            <a:pPr marL="285750" indent="-285750">
              <a:buFont typeface="Arial" panose="020B0604020202020204" pitchFamily="34" charset="0"/>
              <a:buChar char="•"/>
            </a:pPr>
            <a:r>
              <a:rPr lang="de-DE" sz="2400">
                <a:latin typeface="Montserrat" panose="00000500000000000000" pitchFamily="2" charset="0"/>
              </a:rPr>
              <a:t>Vorgehensweise IPERKA</a:t>
            </a:r>
          </a:p>
          <a:p>
            <a:pPr marL="285750" indent="-285750">
              <a:buFont typeface="Arial" panose="020B0604020202020204" pitchFamily="34" charset="0"/>
              <a:buChar char="•"/>
            </a:pPr>
            <a:endParaRPr lang="de-DE" sz="2400">
              <a:latin typeface="Montserrat" panose="00000500000000000000" pitchFamily="2" charset="0"/>
            </a:endParaRPr>
          </a:p>
          <a:p>
            <a:pPr marL="285750" indent="-285750">
              <a:buFont typeface="Arial" panose="020B0604020202020204" pitchFamily="34" charset="0"/>
              <a:buChar char="•"/>
            </a:pPr>
            <a:r>
              <a:rPr lang="de-DE" sz="2400">
                <a:latin typeface="Montserrat" panose="00000500000000000000" pitchFamily="2" charset="0"/>
              </a:rPr>
              <a:t>Hauptfunktionen</a:t>
            </a:r>
          </a:p>
          <a:p>
            <a:pPr marL="285750" indent="-285750">
              <a:buFont typeface="Arial" panose="020B0604020202020204" pitchFamily="34" charset="0"/>
              <a:buChar char="•"/>
            </a:pPr>
            <a:endParaRPr lang="de-DE" sz="2400">
              <a:latin typeface="Montserrat" panose="00000500000000000000" pitchFamily="2" charset="0"/>
            </a:endParaRPr>
          </a:p>
          <a:p>
            <a:pPr marL="285750" indent="-285750">
              <a:buFont typeface="Arial" panose="020B0604020202020204" pitchFamily="34" charset="0"/>
              <a:buChar char="•"/>
            </a:pPr>
            <a:r>
              <a:rPr lang="de-DE" sz="2400">
                <a:latin typeface="Montserrat" panose="00000500000000000000" pitchFamily="2" charset="0"/>
              </a:rPr>
              <a:t>Backend Umsetzung</a:t>
            </a:r>
          </a:p>
          <a:p>
            <a:pPr marL="285750" indent="-285750">
              <a:buFont typeface="Arial" panose="020B0604020202020204" pitchFamily="34" charset="0"/>
              <a:buChar char="•"/>
            </a:pPr>
            <a:endParaRPr lang="de-DE" sz="2400">
              <a:latin typeface="Montserrat" panose="00000500000000000000" pitchFamily="2" charset="0"/>
            </a:endParaRPr>
          </a:p>
          <a:p>
            <a:pPr marL="285750" indent="-285750">
              <a:buFont typeface="Arial" panose="020B0604020202020204" pitchFamily="34" charset="0"/>
              <a:buChar char="•"/>
            </a:pPr>
            <a:r>
              <a:rPr lang="de-DE" sz="2400">
                <a:latin typeface="Montserrat" panose="00000500000000000000" pitchFamily="2" charset="0"/>
              </a:rPr>
              <a:t>Mögliche Herausforderungen</a:t>
            </a:r>
          </a:p>
          <a:p>
            <a:pPr marL="285750" indent="-285750">
              <a:buFont typeface="Arial" panose="020B0604020202020204" pitchFamily="34" charset="0"/>
              <a:buChar char="•"/>
            </a:pPr>
            <a:endParaRPr lang="de-DE" sz="2400">
              <a:latin typeface="Montserrat" panose="00000500000000000000" pitchFamily="2" charset="0"/>
            </a:endParaRPr>
          </a:p>
          <a:p>
            <a:pPr marL="285750" indent="-285750">
              <a:buFont typeface="Arial" panose="020B0604020202020204" pitchFamily="34" charset="0"/>
              <a:buChar char="•"/>
            </a:pPr>
            <a:r>
              <a:rPr lang="de-DE" sz="2400">
                <a:latin typeface="Montserrat" panose="00000500000000000000" pitchFamily="2" charset="0"/>
              </a:rPr>
              <a:t>Tests</a:t>
            </a:r>
          </a:p>
          <a:p>
            <a:pPr marL="285750" indent="-285750">
              <a:buFont typeface="Arial" panose="020B0604020202020204" pitchFamily="34" charset="0"/>
              <a:buChar char="•"/>
            </a:pPr>
            <a:endParaRPr lang="de-DE" sz="2400">
              <a:latin typeface="Montserrat" panose="00000500000000000000" pitchFamily="2" charset="0"/>
            </a:endParaRPr>
          </a:p>
          <a:p>
            <a:pPr marL="285750" indent="-285750">
              <a:buFont typeface="Arial" panose="020B0604020202020204" pitchFamily="34" charset="0"/>
              <a:buChar char="•"/>
            </a:pPr>
            <a:r>
              <a:rPr lang="de-DE" sz="2400">
                <a:latin typeface="Montserrat" panose="00000500000000000000" pitchFamily="2" charset="0"/>
              </a:rPr>
              <a:t>Demo</a:t>
            </a:r>
          </a:p>
          <a:p>
            <a:pPr marL="285750" indent="-285750">
              <a:buFont typeface="Arial" panose="020B0604020202020204" pitchFamily="34" charset="0"/>
              <a:buChar char="•"/>
            </a:pPr>
            <a:endParaRPr lang="de-DE" sz="2400">
              <a:latin typeface="Montserrat" panose="00000500000000000000" pitchFamily="2" charset="0"/>
            </a:endParaRPr>
          </a:p>
          <a:p>
            <a:pPr marL="285750" indent="-285750">
              <a:buFont typeface="Arial" panose="020B0604020202020204" pitchFamily="34" charset="0"/>
              <a:buChar char="•"/>
            </a:pPr>
            <a:r>
              <a:rPr lang="de-DE" sz="2400">
                <a:latin typeface="Montserrat" panose="00000500000000000000" pitchFamily="2" charset="0"/>
              </a:rPr>
              <a:t>Fazit</a:t>
            </a:r>
          </a:p>
        </p:txBody>
      </p:sp>
      <p:pic>
        <p:nvPicPr>
          <p:cNvPr id="9" name="Grafik 8">
            <a:extLst>
              <a:ext uri="{FF2B5EF4-FFF2-40B4-BE49-F238E27FC236}">
                <a16:creationId xmlns:a16="http://schemas.microsoft.com/office/drawing/2014/main" id="{21FE41BC-6032-2979-4637-C8817C71CA7E}"/>
              </a:ext>
            </a:extLst>
          </p:cNvPr>
          <p:cNvPicPr>
            <a:picLocks noChangeAspect="1"/>
          </p:cNvPicPr>
          <p:nvPr/>
        </p:nvPicPr>
        <p:blipFill>
          <a:blip r:embed="rId3"/>
          <a:stretch>
            <a:fillRect/>
          </a:stretch>
        </p:blipFill>
        <p:spPr>
          <a:xfrm>
            <a:off x="12299793" y="7297371"/>
            <a:ext cx="2333951" cy="905001"/>
          </a:xfrm>
          <a:prstGeom prst="rect">
            <a:avLst/>
          </a:prstGeom>
        </p:spPr>
      </p:pic>
    </p:spTree>
    <p:extLst>
      <p:ext uri="{BB962C8B-B14F-4D97-AF65-F5344CB8AC3E}">
        <p14:creationId xmlns:p14="http://schemas.microsoft.com/office/powerpoint/2010/main" val="6343446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467600" y="285849"/>
            <a:ext cx="9915882" cy="712708"/>
          </a:xfrm>
          <a:prstGeom prst="rect">
            <a:avLst/>
          </a:prstGeom>
          <a:noFill/>
          <a:ln/>
        </p:spPr>
        <p:txBody>
          <a:bodyPr wrap="none" lIns="0" tIns="0" rIns="0" bIns="0" rtlCol="0" anchor="t"/>
          <a:lstStyle/>
          <a:p>
            <a:pPr marL="0" indent="0">
              <a:lnSpc>
                <a:spcPts val="5600"/>
              </a:lnSpc>
              <a:buNone/>
            </a:pPr>
            <a:r>
              <a:rPr lang="en-US" sz="4450" b="1" err="1">
                <a:solidFill>
                  <a:srgbClr val="7068F4"/>
                </a:solidFill>
                <a:latin typeface="Barlow Bold" pitchFamily="34" charset="0"/>
                <a:ea typeface="Barlow Bold" pitchFamily="34" charset="-122"/>
                <a:cs typeface="Barlow Bold" pitchFamily="34" charset="-120"/>
              </a:rPr>
              <a:t>Ausgangslage</a:t>
            </a:r>
            <a:endParaRPr lang="en-US" sz="4450"/>
          </a:p>
        </p:txBody>
      </p:sp>
      <p:sp>
        <p:nvSpPr>
          <p:cNvPr id="3" name="Text 1"/>
          <p:cNvSpPr/>
          <p:nvPr/>
        </p:nvSpPr>
        <p:spPr>
          <a:xfrm>
            <a:off x="7398829" y="1380905"/>
            <a:ext cx="6733953" cy="693420"/>
          </a:xfrm>
          <a:prstGeom prst="rect">
            <a:avLst/>
          </a:prstGeom>
          <a:noFill/>
          <a:ln/>
        </p:spPr>
        <p:txBody>
          <a:bodyPr wrap="square" lIns="0" tIns="0" rIns="0" bIns="0" rtlCol="0" anchor="t"/>
          <a:lstStyle/>
          <a:p>
            <a:pPr marL="0" indent="0">
              <a:lnSpc>
                <a:spcPts val="2700"/>
              </a:lnSpc>
              <a:buNone/>
            </a:pPr>
            <a:r>
              <a:rPr lang="en-US" sz="1700">
                <a:solidFill>
                  <a:srgbClr val="272525"/>
                </a:solidFill>
                <a:latin typeface="Montserrat" pitchFamily="34" charset="0"/>
                <a:ea typeface="Montserrat" pitchFamily="34" charset="-122"/>
                <a:cs typeface="Montserrat" pitchFamily="34" charset="-120"/>
              </a:rPr>
              <a:t>Jetstream-Service </a:t>
            </a:r>
            <a:r>
              <a:rPr lang="en-US" sz="1700" err="1">
                <a:solidFill>
                  <a:srgbClr val="272525"/>
                </a:solidFill>
                <a:latin typeface="Montserrat" pitchFamily="34" charset="0"/>
                <a:ea typeface="Montserrat" pitchFamily="34" charset="-122"/>
                <a:cs typeface="Montserrat" pitchFamily="34" charset="-120"/>
              </a:rPr>
              <a:t>führt</a:t>
            </a:r>
            <a:r>
              <a:rPr lang="en-US" sz="1700">
                <a:solidFill>
                  <a:srgbClr val="272525"/>
                </a:solidFill>
                <a:latin typeface="Montserrat" pitchFamily="34" charset="0"/>
                <a:ea typeface="Montserrat" pitchFamily="34" charset="-122"/>
                <a:cs typeface="Montserrat" pitchFamily="34" charset="-120"/>
              </a:rPr>
              <a:t> Ski-Service-</a:t>
            </a:r>
            <a:r>
              <a:rPr lang="en-US" sz="1700" err="1">
                <a:solidFill>
                  <a:srgbClr val="272525"/>
                </a:solidFill>
                <a:latin typeface="Montserrat" pitchFamily="34" charset="0"/>
                <a:ea typeface="Montserrat" pitchFamily="34" charset="-122"/>
                <a:cs typeface="Montserrat" pitchFamily="34" charset="-120"/>
              </a:rPr>
              <a:t>Aufträge</a:t>
            </a:r>
            <a:r>
              <a:rPr lang="en-US" sz="1700">
                <a:solidFill>
                  <a:srgbClr val="272525"/>
                </a:solidFill>
                <a:latin typeface="Montserrat" pitchFamily="34" charset="0"/>
                <a:ea typeface="Montserrat" pitchFamily="34" charset="-122"/>
                <a:cs typeface="Montserrat" pitchFamily="34" charset="-120"/>
              </a:rPr>
              <a:t> </a:t>
            </a:r>
            <a:r>
              <a:rPr lang="en-US" sz="1700" err="1">
                <a:solidFill>
                  <a:srgbClr val="272525"/>
                </a:solidFill>
                <a:latin typeface="Montserrat" pitchFamily="34" charset="0"/>
                <a:ea typeface="Montserrat" pitchFamily="34" charset="-122"/>
                <a:cs typeface="Montserrat" pitchFamily="34" charset="-120"/>
              </a:rPr>
              <a:t>bisher</a:t>
            </a:r>
            <a:r>
              <a:rPr lang="en-US" sz="1700">
                <a:solidFill>
                  <a:srgbClr val="272525"/>
                </a:solidFill>
                <a:latin typeface="Montserrat" pitchFamily="34" charset="0"/>
                <a:ea typeface="Montserrat" pitchFamily="34" charset="-122"/>
                <a:cs typeface="Montserrat" pitchFamily="34" charset="-120"/>
              </a:rPr>
              <a:t> </a:t>
            </a:r>
            <a:r>
              <a:rPr lang="en-US" sz="1700" err="1">
                <a:solidFill>
                  <a:srgbClr val="272525"/>
                </a:solidFill>
                <a:latin typeface="Montserrat" pitchFamily="34" charset="0"/>
                <a:ea typeface="Montserrat" pitchFamily="34" charset="-122"/>
                <a:cs typeface="Montserrat" pitchFamily="34" charset="-120"/>
              </a:rPr>
              <a:t>manuell</a:t>
            </a:r>
            <a:r>
              <a:rPr lang="en-US" sz="1700">
                <a:solidFill>
                  <a:srgbClr val="272525"/>
                </a:solidFill>
                <a:latin typeface="Montserrat" pitchFamily="34" charset="0"/>
                <a:ea typeface="Montserrat" pitchFamily="34" charset="-122"/>
                <a:cs typeface="Montserrat" pitchFamily="34" charset="-120"/>
              </a:rPr>
              <a:t> </a:t>
            </a:r>
            <a:r>
              <a:rPr lang="en-US" sz="1700" err="1">
                <a:solidFill>
                  <a:srgbClr val="272525"/>
                </a:solidFill>
                <a:latin typeface="Montserrat" pitchFamily="34" charset="0"/>
                <a:ea typeface="Montserrat" pitchFamily="34" charset="-122"/>
                <a:cs typeface="Montserrat" pitchFamily="34" charset="-120"/>
              </a:rPr>
              <a:t>durch</a:t>
            </a:r>
            <a:r>
              <a:rPr lang="en-US" sz="1700">
                <a:solidFill>
                  <a:srgbClr val="272525"/>
                </a:solidFill>
                <a:latin typeface="Montserrat" pitchFamily="34" charset="0"/>
                <a:ea typeface="Montserrat" pitchFamily="34" charset="-122"/>
                <a:cs typeface="Montserrat" pitchFamily="34" charset="-120"/>
              </a:rPr>
              <a:t>.</a:t>
            </a:r>
            <a:endParaRPr lang="en-US" sz="1700"/>
          </a:p>
        </p:txBody>
      </p:sp>
      <p:sp>
        <p:nvSpPr>
          <p:cNvPr id="4" name="Text 2"/>
          <p:cNvSpPr/>
          <p:nvPr/>
        </p:nvSpPr>
        <p:spPr>
          <a:xfrm>
            <a:off x="7398829" y="2563273"/>
            <a:ext cx="6819014" cy="693420"/>
          </a:xfrm>
          <a:prstGeom prst="rect">
            <a:avLst/>
          </a:prstGeom>
          <a:noFill/>
          <a:ln/>
        </p:spPr>
        <p:txBody>
          <a:bodyPr wrap="square" lIns="0" tIns="0" rIns="0" bIns="0" rtlCol="0" anchor="t"/>
          <a:lstStyle/>
          <a:p>
            <a:pPr marL="0" indent="0">
              <a:lnSpc>
                <a:spcPts val="2700"/>
              </a:lnSpc>
              <a:buNone/>
            </a:pPr>
            <a:r>
              <a:rPr lang="en-US" sz="1700">
                <a:solidFill>
                  <a:srgbClr val="272525"/>
                </a:solidFill>
                <a:latin typeface="Montserrat" pitchFamily="34" charset="0"/>
                <a:ea typeface="Montserrat" pitchFamily="34" charset="-122"/>
                <a:cs typeface="Montserrat" pitchFamily="34" charset="-120"/>
              </a:rPr>
              <a:t>Ziel: </a:t>
            </a:r>
            <a:r>
              <a:rPr lang="fr-CH" sz="1700" err="1">
                <a:solidFill>
                  <a:srgbClr val="272525"/>
                </a:solidFill>
                <a:latin typeface="Montserrat" pitchFamily="34" charset="0"/>
                <a:ea typeface="Montserrat" pitchFamily="34" charset="-122"/>
                <a:cs typeface="Montserrat" pitchFamily="34" charset="-120"/>
              </a:rPr>
              <a:t>Digitalisierung</a:t>
            </a:r>
            <a:r>
              <a:rPr lang="fr-CH" sz="1700">
                <a:solidFill>
                  <a:srgbClr val="272525"/>
                </a:solidFill>
                <a:latin typeface="Montserrat" pitchFamily="34" charset="0"/>
                <a:ea typeface="Montserrat" pitchFamily="34" charset="-122"/>
                <a:cs typeface="Montserrat" pitchFamily="34" charset="-120"/>
              </a:rPr>
              <a:t> </a:t>
            </a:r>
            <a:r>
              <a:rPr lang="fr-CH" sz="1700">
                <a:solidFill>
                  <a:srgbClr val="272525"/>
                </a:solidFill>
                <a:latin typeface="+mj-lt"/>
                <a:ea typeface="Montserrat" pitchFamily="34" charset="-122"/>
                <a:cs typeface="Montserrat" pitchFamily="34" charset="-120"/>
              </a:rPr>
              <a:t>des</a:t>
            </a:r>
            <a:r>
              <a:rPr lang="fr-CH" sz="1700">
                <a:solidFill>
                  <a:srgbClr val="272525"/>
                </a:solidFill>
                <a:latin typeface="Montserrat" pitchFamily="34" charset="0"/>
                <a:ea typeface="Montserrat" pitchFamily="34" charset="-122"/>
                <a:cs typeface="Montserrat" pitchFamily="34" charset="-120"/>
              </a:rPr>
              <a:t> </a:t>
            </a:r>
            <a:r>
              <a:rPr lang="fr-CH" sz="1700" err="1">
                <a:solidFill>
                  <a:srgbClr val="272525"/>
                </a:solidFill>
                <a:latin typeface="Montserrat" pitchFamily="34" charset="0"/>
                <a:ea typeface="Montserrat" pitchFamily="34" charset="-122"/>
                <a:cs typeface="Montserrat" pitchFamily="34" charset="-120"/>
              </a:rPr>
              <a:t>Auftragsmanagements</a:t>
            </a:r>
            <a:r>
              <a:rPr lang="fr-CH" sz="1700">
                <a:solidFill>
                  <a:srgbClr val="272525"/>
                </a:solidFill>
                <a:latin typeface="Montserrat" pitchFamily="34" charset="0"/>
                <a:ea typeface="Montserrat" pitchFamily="34" charset="-122"/>
                <a:cs typeface="Montserrat" pitchFamily="34" charset="-120"/>
              </a:rPr>
              <a:t> </a:t>
            </a:r>
            <a:r>
              <a:rPr lang="fr-CH" sz="1700" err="1">
                <a:solidFill>
                  <a:srgbClr val="272525"/>
                </a:solidFill>
                <a:latin typeface="Montserrat" pitchFamily="34" charset="0"/>
                <a:ea typeface="Montserrat" pitchFamily="34" charset="-122"/>
                <a:cs typeface="Montserrat" pitchFamily="34" charset="-120"/>
              </a:rPr>
              <a:t>über</a:t>
            </a:r>
            <a:r>
              <a:rPr lang="fr-CH" sz="1700">
                <a:solidFill>
                  <a:srgbClr val="272525"/>
                </a:solidFill>
                <a:latin typeface="Montserrat" pitchFamily="34" charset="0"/>
                <a:ea typeface="Montserrat" pitchFamily="34" charset="-122"/>
                <a:cs typeface="Montserrat" pitchFamily="34" charset="-120"/>
              </a:rPr>
              <a:t> Web-API </a:t>
            </a:r>
            <a:r>
              <a:rPr lang="fr-CH" sz="1700" err="1">
                <a:solidFill>
                  <a:srgbClr val="272525"/>
                </a:solidFill>
                <a:latin typeface="Montserrat" pitchFamily="34" charset="0"/>
                <a:ea typeface="Montserrat" pitchFamily="34" charset="-122"/>
                <a:cs typeface="Montserrat" pitchFamily="34" charset="-120"/>
              </a:rPr>
              <a:t>und</a:t>
            </a:r>
            <a:r>
              <a:rPr lang="fr-CH" sz="1700">
                <a:solidFill>
                  <a:srgbClr val="272525"/>
                </a:solidFill>
                <a:latin typeface="Montserrat" pitchFamily="34" charset="0"/>
                <a:ea typeface="Montserrat" pitchFamily="34" charset="-122"/>
                <a:cs typeface="Montserrat" pitchFamily="34" charset="-120"/>
              </a:rPr>
              <a:t> </a:t>
            </a:r>
            <a:r>
              <a:rPr lang="fr-CH" sz="1700" err="1">
                <a:solidFill>
                  <a:srgbClr val="272525"/>
                </a:solidFill>
                <a:latin typeface="Montserrat" pitchFamily="34" charset="0"/>
                <a:ea typeface="Montserrat" pitchFamily="34" charset="-122"/>
                <a:cs typeface="Montserrat" pitchFamily="34" charset="-120"/>
              </a:rPr>
              <a:t>Datenbank</a:t>
            </a:r>
            <a:r>
              <a:rPr lang="fr-CH" sz="1700">
                <a:solidFill>
                  <a:srgbClr val="272525"/>
                </a:solidFill>
                <a:latin typeface="Montserrat" pitchFamily="34" charset="0"/>
                <a:ea typeface="Montserrat" pitchFamily="34" charset="-122"/>
                <a:cs typeface="Montserrat" pitchFamily="34" charset="-120"/>
              </a:rPr>
              <a:t>.</a:t>
            </a:r>
            <a:endParaRPr lang="en-US" sz="1700"/>
          </a:p>
        </p:txBody>
      </p:sp>
      <p:sp>
        <p:nvSpPr>
          <p:cNvPr id="7" name="Textfeld 6">
            <a:extLst>
              <a:ext uri="{FF2B5EF4-FFF2-40B4-BE49-F238E27FC236}">
                <a16:creationId xmlns:a16="http://schemas.microsoft.com/office/drawing/2014/main" id="{2B14AC9B-26A4-B9AC-3AB0-DD12C8330694}"/>
              </a:ext>
            </a:extLst>
          </p:cNvPr>
          <p:cNvSpPr txBox="1"/>
          <p:nvPr/>
        </p:nvSpPr>
        <p:spPr>
          <a:xfrm>
            <a:off x="7315200" y="3745642"/>
            <a:ext cx="7687784" cy="353943"/>
          </a:xfrm>
          <a:prstGeom prst="rect">
            <a:avLst/>
          </a:prstGeom>
          <a:noFill/>
        </p:spPr>
        <p:txBody>
          <a:bodyPr wrap="square" rtlCol="0">
            <a:spAutoFit/>
          </a:bodyPr>
          <a:lstStyle/>
          <a:p>
            <a:r>
              <a:rPr lang="fr-CH" sz="1700" err="1">
                <a:latin typeface="Montserrat" panose="00000500000000000000" pitchFamily="2" charset="0"/>
              </a:rPr>
              <a:t>Fokus</a:t>
            </a:r>
            <a:r>
              <a:rPr lang="fr-CH" sz="1700">
                <a:latin typeface="Montserrat" panose="00000500000000000000" pitchFamily="2" charset="0"/>
              </a:rPr>
              <a:t> des </a:t>
            </a:r>
            <a:r>
              <a:rPr lang="fr-CH" sz="1700" err="1">
                <a:latin typeface="Montserrat" panose="00000500000000000000" pitchFamily="2" charset="0"/>
              </a:rPr>
              <a:t>Projektes</a:t>
            </a:r>
            <a:r>
              <a:rPr lang="fr-CH" sz="1700">
                <a:latin typeface="Montserrat" panose="00000500000000000000" pitchFamily="2" charset="0"/>
              </a:rPr>
              <a:t>: Backend-</a:t>
            </a:r>
            <a:r>
              <a:rPr lang="fr-CH" sz="1700" err="1">
                <a:latin typeface="Montserrat" panose="00000500000000000000" pitchFamily="2" charset="0"/>
              </a:rPr>
              <a:t>Entwicklung</a:t>
            </a:r>
            <a:r>
              <a:rPr lang="fr-CH" sz="1700">
                <a:latin typeface="Montserrat" panose="00000500000000000000" pitchFamily="2" charset="0"/>
              </a:rPr>
              <a:t> </a:t>
            </a:r>
            <a:r>
              <a:rPr lang="fr-CH" sz="1700" err="1">
                <a:latin typeface="Montserrat" panose="00000500000000000000" pitchFamily="2" charset="0"/>
              </a:rPr>
              <a:t>und</a:t>
            </a:r>
            <a:r>
              <a:rPr lang="fr-CH" sz="1700">
                <a:latin typeface="Montserrat" panose="00000500000000000000" pitchFamily="2" charset="0"/>
              </a:rPr>
              <a:t> </a:t>
            </a:r>
            <a:r>
              <a:rPr lang="fr-CH" sz="1700" err="1">
                <a:latin typeface="Montserrat" panose="00000500000000000000" pitchFamily="2" charset="0"/>
              </a:rPr>
              <a:t>Datenbankdesign</a:t>
            </a:r>
            <a:endParaRPr lang="de-CH" sz="1700">
              <a:latin typeface="Montserrat" panose="00000500000000000000" pitchFamily="2" charset="0"/>
            </a:endParaRPr>
          </a:p>
        </p:txBody>
      </p:sp>
      <p:sp>
        <p:nvSpPr>
          <p:cNvPr id="8" name="AutoShape 6" descr="A visually appealing slide for a presentation showcasing the challenges and opportunities in digitalizing ski service management. The slide includes bullet points for 'Manual to Digital Transition', 'Efficient Data Handling', and 'Improved Client Services', with visuals of skis and a database icon.">
            <a:extLst>
              <a:ext uri="{FF2B5EF4-FFF2-40B4-BE49-F238E27FC236}">
                <a16:creationId xmlns:a16="http://schemas.microsoft.com/office/drawing/2014/main" id="{5FA4C017-F914-A35A-2064-80E61657CAE6}"/>
              </a:ext>
            </a:extLst>
          </p:cNvPr>
          <p:cNvSpPr>
            <a:spLocks noChangeAspect="1" noChangeArrowheads="1"/>
          </p:cNvSpPr>
          <p:nvPr/>
        </p:nvSpPr>
        <p:spPr bwMode="auto">
          <a:xfrm>
            <a:off x="7162800" y="3962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de-CH"/>
          </a:p>
        </p:txBody>
      </p:sp>
      <p:pic>
        <p:nvPicPr>
          <p:cNvPr id="10" name="Grafik 9">
            <a:extLst>
              <a:ext uri="{FF2B5EF4-FFF2-40B4-BE49-F238E27FC236}">
                <a16:creationId xmlns:a16="http://schemas.microsoft.com/office/drawing/2014/main" id="{EEB1ED4B-7D5F-E44D-A276-2DD3ABE4044F}"/>
              </a:ext>
            </a:extLst>
          </p:cNvPr>
          <p:cNvPicPr>
            <a:picLocks noChangeAspect="1"/>
          </p:cNvPicPr>
          <p:nvPr/>
        </p:nvPicPr>
        <p:blipFill>
          <a:blip r:embed="rId3"/>
          <a:stretch>
            <a:fillRect/>
          </a:stretch>
        </p:blipFill>
        <p:spPr>
          <a:xfrm>
            <a:off x="0" y="0"/>
            <a:ext cx="7006975" cy="8229600"/>
          </a:xfrm>
          <a:prstGeom prst="rect">
            <a:avLst/>
          </a:prstGeom>
        </p:spPr>
      </p:pic>
      <p:pic>
        <p:nvPicPr>
          <p:cNvPr id="21" name="Grafik 20">
            <a:extLst>
              <a:ext uri="{FF2B5EF4-FFF2-40B4-BE49-F238E27FC236}">
                <a16:creationId xmlns:a16="http://schemas.microsoft.com/office/drawing/2014/main" id="{E6B77E50-9428-B9A4-622E-CA4334EFEBE4}"/>
              </a:ext>
            </a:extLst>
          </p:cNvPr>
          <p:cNvPicPr>
            <a:picLocks noChangeAspect="1"/>
          </p:cNvPicPr>
          <p:nvPr/>
        </p:nvPicPr>
        <p:blipFill>
          <a:blip r:embed="rId4"/>
          <a:stretch>
            <a:fillRect/>
          </a:stretch>
        </p:blipFill>
        <p:spPr>
          <a:xfrm>
            <a:off x="10943711" y="6429124"/>
            <a:ext cx="3686689" cy="1800476"/>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3" name="Text 0"/>
          <p:cNvSpPr/>
          <p:nvPr/>
        </p:nvSpPr>
        <p:spPr>
          <a:xfrm>
            <a:off x="6596717" y="1422083"/>
            <a:ext cx="7627382" cy="1425416"/>
          </a:xfrm>
          <a:prstGeom prst="rect">
            <a:avLst/>
          </a:prstGeom>
          <a:noFill/>
          <a:ln/>
        </p:spPr>
        <p:txBody>
          <a:bodyPr wrap="square" lIns="0" tIns="0" rIns="0" bIns="0" rtlCol="0" anchor="t"/>
          <a:lstStyle/>
          <a:p>
            <a:pPr marL="0" indent="0">
              <a:lnSpc>
                <a:spcPts val="5600"/>
              </a:lnSpc>
              <a:buNone/>
            </a:pPr>
            <a:r>
              <a:rPr lang="en-US" sz="4450" b="1">
                <a:solidFill>
                  <a:srgbClr val="7068F4"/>
                </a:solidFill>
                <a:latin typeface="Barlow Bold" pitchFamily="34" charset="0"/>
                <a:ea typeface="Barlow Bold" pitchFamily="34" charset="-122"/>
                <a:cs typeface="Barlow Bold" pitchFamily="34" charset="-120"/>
              </a:rPr>
              <a:t>Projektziele: Digitale Optimierung</a:t>
            </a:r>
            <a:endParaRPr lang="en-US" sz="4450"/>
          </a:p>
        </p:txBody>
      </p:sp>
      <p:sp>
        <p:nvSpPr>
          <p:cNvPr id="4" name="Shape 1"/>
          <p:cNvSpPr/>
          <p:nvPr/>
        </p:nvSpPr>
        <p:spPr>
          <a:xfrm>
            <a:off x="6244709" y="3875484"/>
            <a:ext cx="487442" cy="487442"/>
          </a:xfrm>
          <a:prstGeom prst="roundRect">
            <a:avLst>
              <a:gd name="adj" fmla="val 40004"/>
            </a:avLst>
          </a:prstGeom>
          <a:solidFill>
            <a:srgbClr val="EEEFF5"/>
          </a:solidFill>
          <a:ln/>
          <a:effectLst>
            <a:outerShdw blurRad="53340" dist="26670" dir="13500000" algn="bl" rotWithShape="0">
              <a:srgbClr val="FFFFFF">
                <a:alpha val="70000"/>
              </a:srgbClr>
            </a:outerShdw>
          </a:effectLst>
        </p:spPr>
        <p:txBody>
          <a:bodyPr/>
          <a:lstStyle/>
          <a:p>
            <a:endParaRPr lang="de-CH"/>
          </a:p>
        </p:txBody>
      </p:sp>
      <p:sp>
        <p:nvSpPr>
          <p:cNvPr id="5" name="Text 2"/>
          <p:cNvSpPr/>
          <p:nvPr/>
        </p:nvSpPr>
        <p:spPr>
          <a:xfrm>
            <a:off x="6427827" y="3948113"/>
            <a:ext cx="121087" cy="342067"/>
          </a:xfrm>
          <a:prstGeom prst="rect">
            <a:avLst/>
          </a:prstGeom>
          <a:noFill/>
          <a:ln/>
        </p:spPr>
        <p:txBody>
          <a:bodyPr wrap="none" lIns="0" tIns="0" rIns="0" bIns="0" rtlCol="0" anchor="t"/>
          <a:lstStyle/>
          <a:p>
            <a:pPr marL="0" indent="0" algn="ctr">
              <a:lnSpc>
                <a:spcPts val="2650"/>
              </a:lnSpc>
              <a:buNone/>
            </a:pPr>
            <a:r>
              <a:rPr lang="en-US" sz="2650" b="1">
                <a:solidFill>
                  <a:srgbClr val="272525"/>
                </a:solidFill>
                <a:latin typeface="Barlow Bold" pitchFamily="34" charset="0"/>
                <a:ea typeface="Barlow Bold" pitchFamily="34" charset="-122"/>
                <a:cs typeface="Barlow Bold" pitchFamily="34" charset="-120"/>
              </a:rPr>
              <a:t>1</a:t>
            </a:r>
            <a:endParaRPr lang="en-US" sz="2650"/>
          </a:p>
        </p:txBody>
      </p:sp>
      <p:sp>
        <p:nvSpPr>
          <p:cNvPr id="6" name="Text 3"/>
          <p:cNvSpPr/>
          <p:nvPr/>
        </p:nvSpPr>
        <p:spPr>
          <a:xfrm>
            <a:off x="6948726" y="3875484"/>
            <a:ext cx="2850713" cy="356235"/>
          </a:xfrm>
          <a:prstGeom prst="rect">
            <a:avLst/>
          </a:prstGeom>
          <a:noFill/>
          <a:ln/>
        </p:spPr>
        <p:txBody>
          <a:bodyPr wrap="none" lIns="0" tIns="0" rIns="0" bIns="0" rtlCol="0" anchor="t"/>
          <a:lstStyle/>
          <a:p>
            <a:pPr marL="0" indent="0">
              <a:lnSpc>
                <a:spcPts val="2800"/>
              </a:lnSpc>
              <a:buNone/>
            </a:pPr>
            <a:r>
              <a:rPr lang="en-US" sz="2200" b="1">
                <a:solidFill>
                  <a:srgbClr val="272525"/>
                </a:solidFill>
                <a:latin typeface="Barlow Bold" pitchFamily="34" charset="0"/>
                <a:ea typeface="Barlow Bold" pitchFamily="34" charset="-122"/>
                <a:cs typeface="Barlow Bold" pitchFamily="34" charset="-120"/>
              </a:rPr>
              <a:t>1. Mitarbeiter-Login</a:t>
            </a:r>
            <a:endParaRPr lang="en-US" sz="2200"/>
          </a:p>
        </p:txBody>
      </p:sp>
      <p:sp>
        <p:nvSpPr>
          <p:cNvPr id="7" name="Text 4"/>
          <p:cNvSpPr/>
          <p:nvPr/>
        </p:nvSpPr>
        <p:spPr>
          <a:xfrm>
            <a:off x="6948726" y="4361617"/>
            <a:ext cx="3001447" cy="693420"/>
          </a:xfrm>
          <a:prstGeom prst="rect">
            <a:avLst/>
          </a:prstGeom>
          <a:noFill/>
          <a:ln/>
        </p:spPr>
        <p:txBody>
          <a:bodyPr wrap="square" lIns="0" tIns="0" rIns="0" bIns="0" rtlCol="0" anchor="t"/>
          <a:lstStyle/>
          <a:p>
            <a:pPr marL="0" indent="0">
              <a:lnSpc>
                <a:spcPts val="2700"/>
              </a:lnSpc>
              <a:buNone/>
            </a:pPr>
            <a:r>
              <a:rPr lang="en-US" sz="1700">
                <a:solidFill>
                  <a:srgbClr val="272525"/>
                </a:solidFill>
                <a:latin typeface="Montserrat" pitchFamily="34" charset="0"/>
                <a:ea typeface="Montserrat" pitchFamily="34" charset="-122"/>
                <a:cs typeface="Montserrat" pitchFamily="34" charset="-120"/>
              </a:rPr>
              <a:t>Sicherer Zugriff auf das System.</a:t>
            </a:r>
            <a:endParaRPr lang="en-US" sz="1700"/>
          </a:p>
        </p:txBody>
      </p:sp>
      <p:sp>
        <p:nvSpPr>
          <p:cNvPr id="8" name="Shape 5"/>
          <p:cNvSpPr/>
          <p:nvPr/>
        </p:nvSpPr>
        <p:spPr>
          <a:xfrm>
            <a:off x="10166747" y="3875484"/>
            <a:ext cx="487442" cy="487442"/>
          </a:xfrm>
          <a:prstGeom prst="roundRect">
            <a:avLst>
              <a:gd name="adj" fmla="val 40004"/>
            </a:avLst>
          </a:prstGeom>
          <a:solidFill>
            <a:srgbClr val="EEEFF5"/>
          </a:solidFill>
          <a:ln/>
          <a:effectLst>
            <a:outerShdw blurRad="53340" dist="26670" dir="13500000" algn="bl" rotWithShape="0">
              <a:srgbClr val="FFFFFF">
                <a:alpha val="70000"/>
              </a:srgbClr>
            </a:outerShdw>
          </a:effectLst>
        </p:spPr>
        <p:txBody>
          <a:bodyPr/>
          <a:lstStyle/>
          <a:p>
            <a:endParaRPr lang="de-CH"/>
          </a:p>
        </p:txBody>
      </p:sp>
      <p:sp>
        <p:nvSpPr>
          <p:cNvPr id="9" name="Text 6"/>
          <p:cNvSpPr/>
          <p:nvPr/>
        </p:nvSpPr>
        <p:spPr>
          <a:xfrm>
            <a:off x="10314623" y="3948113"/>
            <a:ext cx="191572" cy="342067"/>
          </a:xfrm>
          <a:prstGeom prst="rect">
            <a:avLst/>
          </a:prstGeom>
          <a:noFill/>
          <a:ln/>
        </p:spPr>
        <p:txBody>
          <a:bodyPr wrap="none" lIns="0" tIns="0" rIns="0" bIns="0" rtlCol="0" anchor="t"/>
          <a:lstStyle/>
          <a:p>
            <a:pPr marL="0" indent="0" algn="ctr">
              <a:lnSpc>
                <a:spcPts val="2650"/>
              </a:lnSpc>
              <a:buNone/>
            </a:pPr>
            <a:r>
              <a:rPr lang="en-US" sz="2650" b="1">
                <a:solidFill>
                  <a:srgbClr val="272525"/>
                </a:solidFill>
                <a:latin typeface="Barlow Bold" pitchFamily="34" charset="0"/>
                <a:ea typeface="Barlow Bold" pitchFamily="34" charset="-122"/>
                <a:cs typeface="Barlow Bold" pitchFamily="34" charset="-120"/>
              </a:rPr>
              <a:t>2</a:t>
            </a:r>
            <a:endParaRPr lang="en-US" sz="2650"/>
          </a:p>
        </p:txBody>
      </p:sp>
      <p:sp>
        <p:nvSpPr>
          <p:cNvPr id="10" name="Text 7"/>
          <p:cNvSpPr/>
          <p:nvPr/>
        </p:nvSpPr>
        <p:spPr>
          <a:xfrm>
            <a:off x="10870763" y="3875484"/>
            <a:ext cx="2850713" cy="356235"/>
          </a:xfrm>
          <a:prstGeom prst="rect">
            <a:avLst/>
          </a:prstGeom>
          <a:noFill/>
          <a:ln/>
        </p:spPr>
        <p:txBody>
          <a:bodyPr wrap="none" lIns="0" tIns="0" rIns="0" bIns="0" rtlCol="0" anchor="t"/>
          <a:lstStyle/>
          <a:p>
            <a:pPr marL="0" indent="0">
              <a:lnSpc>
                <a:spcPts val="2800"/>
              </a:lnSpc>
              <a:buNone/>
            </a:pPr>
            <a:r>
              <a:rPr lang="en-US" sz="2200" b="1">
                <a:solidFill>
                  <a:srgbClr val="272525"/>
                </a:solidFill>
                <a:latin typeface="Barlow Bold" pitchFamily="34" charset="0"/>
                <a:ea typeface="Barlow Bold" pitchFamily="34" charset="-122"/>
                <a:cs typeface="Barlow Bold" pitchFamily="34" charset="-120"/>
              </a:rPr>
              <a:t>2. Auftragsverwaltung</a:t>
            </a:r>
            <a:endParaRPr lang="en-US" sz="2200"/>
          </a:p>
        </p:txBody>
      </p:sp>
      <p:sp>
        <p:nvSpPr>
          <p:cNvPr id="11" name="Text 8"/>
          <p:cNvSpPr/>
          <p:nvPr/>
        </p:nvSpPr>
        <p:spPr>
          <a:xfrm>
            <a:off x="10870763" y="4361617"/>
            <a:ext cx="3001447" cy="693420"/>
          </a:xfrm>
          <a:prstGeom prst="rect">
            <a:avLst/>
          </a:prstGeom>
          <a:noFill/>
          <a:ln/>
        </p:spPr>
        <p:txBody>
          <a:bodyPr wrap="square" lIns="0" tIns="0" rIns="0" bIns="0" rtlCol="0" anchor="t"/>
          <a:lstStyle/>
          <a:p>
            <a:pPr marL="0" indent="0">
              <a:lnSpc>
                <a:spcPts val="2700"/>
              </a:lnSpc>
              <a:buNone/>
            </a:pPr>
            <a:r>
              <a:rPr lang="en-US" sz="1700">
                <a:solidFill>
                  <a:srgbClr val="272525"/>
                </a:solidFill>
                <a:latin typeface="Montserrat" pitchFamily="34" charset="0"/>
                <a:ea typeface="Montserrat" pitchFamily="34" charset="-122"/>
                <a:cs typeface="Montserrat" pitchFamily="34" charset="-120"/>
              </a:rPr>
              <a:t>Erstellen, Bearbeiten, Löschen von Aufträgen.</a:t>
            </a:r>
            <a:endParaRPr lang="en-US" sz="1700"/>
          </a:p>
        </p:txBody>
      </p:sp>
      <p:sp>
        <p:nvSpPr>
          <p:cNvPr id="12" name="Shape 9"/>
          <p:cNvSpPr/>
          <p:nvPr/>
        </p:nvSpPr>
        <p:spPr>
          <a:xfrm>
            <a:off x="6244709" y="5515332"/>
            <a:ext cx="487442" cy="487442"/>
          </a:xfrm>
          <a:prstGeom prst="roundRect">
            <a:avLst>
              <a:gd name="adj" fmla="val 40004"/>
            </a:avLst>
          </a:prstGeom>
          <a:solidFill>
            <a:srgbClr val="EEEFF5"/>
          </a:solidFill>
          <a:ln/>
          <a:effectLst>
            <a:outerShdw blurRad="53340" dist="26670" dir="13500000" algn="bl" rotWithShape="0">
              <a:srgbClr val="FFFFFF">
                <a:alpha val="70000"/>
              </a:srgbClr>
            </a:outerShdw>
          </a:effectLst>
        </p:spPr>
        <p:txBody>
          <a:bodyPr/>
          <a:lstStyle/>
          <a:p>
            <a:endParaRPr lang="de-CH"/>
          </a:p>
        </p:txBody>
      </p:sp>
      <p:sp>
        <p:nvSpPr>
          <p:cNvPr id="13" name="Text 10"/>
          <p:cNvSpPr/>
          <p:nvPr/>
        </p:nvSpPr>
        <p:spPr>
          <a:xfrm>
            <a:off x="6396037" y="5587960"/>
            <a:ext cx="184666" cy="342067"/>
          </a:xfrm>
          <a:prstGeom prst="rect">
            <a:avLst/>
          </a:prstGeom>
          <a:noFill/>
          <a:ln/>
        </p:spPr>
        <p:txBody>
          <a:bodyPr wrap="none" lIns="0" tIns="0" rIns="0" bIns="0" rtlCol="0" anchor="t"/>
          <a:lstStyle/>
          <a:p>
            <a:pPr marL="0" indent="0" algn="ctr">
              <a:lnSpc>
                <a:spcPts val="2650"/>
              </a:lnSpc>
              <a:buNone/>
            </a:pPr>
            <a:r>
              <a:rPr lang="en-US" sz="2650" b="1">
                <a:solidFill>
                  <a:srgbClr val="272525"/>
                </a:solidFill>
                <a:latin typeface="Barlow Bold" pitchFamily="34" charset="0"/>
                <a:ea typeface="Barlow Bold" pitchFamily="34" charset="-122"/>
                <a:cs typeface="Barlow Bold" pitchFamily="34" charset="-120"/>
              </a:rPr>
              <a:t>3</a:t>
            </a:r>
            <a:endParaRPr lang="en-US" sz="2650"/>
          </a:p>
        </p:txBody>
      </p:sp>
      <p:sp>
        <p:nvSpPr>
          <p:cNvPr id="14" name="Text 11"/>
          <p:cNvSpPr/>
          <p:nvPr/>
        </p:nvSpPr>
        <p:spPr>
          <a:xfrm>
            <a:off x="6948726" y="5515332"/>
            <a:ext cx="2850713" cy="356235"/>
          </a:xfrm>
          <a:prstGeom prst="rect">
            <a:avLst/>
          </a:prstGeom>
          <a:noFill/>
          <a:ln/>
        </p:spPr>
        <p:txBody>
          <a:bodyPr wrap="none" lIns="0" tIns="0" rIns="0" bIns="0" rtlCol="0" anchor="t"/>
          <a:lstStyle/>
          <a:p>
            <a:pPr marL="0" indent="0">
              <a:lnSpc>
                <a:spcPts val="2800"/>
              </a:lnSpc>
              <a:buNone/>
            </a:pPr>
            <a:r>
              <a:rPr lang="en-US" sz="2200" b="1">
                <a:solidFill>
                  <a:srgbClr val="272525"/>
                </a:solidFill>
                <a:latin typeface="Barlow Bold" pitchFamily="34" charset="0"/>
                <a:ea typeface="Barlow Bold" pitchFamily="34" charset="-122"/>
                <a:cs typeface="Barlow Bold" pitchFamily="34" charset="-120"/>
              </a:rPr>
              <a:t>3. Datenbankdesign</a:t>
            </a:r>
            <a:endParaRPr lang="en-US" sz="2200"/>
          </a:p>
        </p:txBody>
      </p:sp>
      <p:sp>
        <p:nvSpPr>
          <p:cNvPr id="15" name="Text 12"/>
          <p:cNvSpPr/>
          <p:nvPr/>
        </p:nvSpPr>
        <p:spPr>
          <a:xfrm>
            <a:off x="6948726" y="6001464"/>
            <a:ext cx="6923365" cy="346710"/>
          </a:xfrm>
          <a:prstGeom prst="rect">
            <a:avLst/>
          </a:prstGeom>
          <a:noFill/>
          <a:ln/>
        </p:spPr>
        <p:txBody>
          <a:bodyPr wrap="none" lIns="0" tIns="0" rIns="0" bIns="0" rtlCol="0" anchor="t"/>
          <a:lstStyle/>
          <a:p>
            <a:pPr marL="0" indent="0">
              <a:lnSpc>
                <a:spcPts val="2700"/>
              </a:lnSpc>
              <a:buNone/>
            </a:pPr>
            <a:r>
              <a:rPr lang="en-US" sz="1700">
                <a:solidFill>
                  <a:srgbClr val="272525"/>
                </a:solidFill>
                <a:latin typeface="Montserrat" pitchFamily="34" charset="0"/>
                <a:ea typeface="Montserrat" pitchFamily="34" charset="-122"/>
                <a:cs typeface="Montserrat" pitchFamily="34" charset="-120"/>
              </a:rPr>
              <a:t>Effizientes Datenmanagement und -sicherheit.</a:t>
            </a:r>
            <a:endParaRPr lang="en-US" sz="1700"/>
          </a:p>
        </p:txBody>
      </p:sp>
      <p:sp>
        <p:nvSpPr>
          <p:cNvPr id="16" name="AutoShape 2" descr="A clean and professional slide design displaying a Gantt chart for a digital ski service management project. The chart includes project stages such as planning, development, testing, and deployment, with a snowy mountain in the background.">
            <a:extLst>
              <a:ext uri="{FF2B5EF4-FFF2-40B4-BE49-F238E27FC236}">
                <a16:creationId xmlns:a16="http://schemas.microsoft.com/office/drawing/2014/main" id="{3D83FCD4-9179-9FED-5BE5-14ABD3AE1527}"/>
              </a:ext>
            </a:extLst>
          </p:cNvPr>
          <p:cNvSpPr>
            <a:spLocks noChangeAspect="1" noChangeArrowheads="1"/>
          </p:cNvSpPr>
          <p:nvPr/>
        </p:nvSpPr>
        <p:spPr bwMode="auto">
          <a:xfrm>
            <a:off x="7162800" y="3962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de-CH"/>
          </a:p>
        </p:txBody>
      </p:sp>
      <p:pic>
        <p:nvPicPr>
          <p:cNvPr id="17" name="Grafik 16">
            <a:extLst>
              <a:ext uri="{FF2B5EF4-FFF2-40B4-BE49-F238E27FC236}">
                <a16:creationId xmlns:a16="http://schemas.microsoft.com/office/drawing/2014/main" id="{67A61F2B-64C1-EA8B-216E-5977E6FB0635}"/>
              </a:ext>
            </a:extLst>
          </p:cNvPr>
          <p:cNvPicPr>
            <a:picLocks noChangeAspect="1"/>
          </p:cNvPicPr>
          <p:nvPr/>
        </p:nvPicPr>
        <p:blipFill>
          <a:blip r:embed="rId3"/>
          <a:stretch>
            <a:fillRect/>
          </a:stretch>
        </p:blipFill>
        <p:spPr>
          <a:xfrm>
            <a:off x="0" y="0"/>
            <a:ext cx="6279833" cy="8229600"/>
          </a:xfrm>
          <a:prstGeom prst="rect">
            <a:avLst/>
          </a:prstGeom>
        </p:spPr>
      </p:pic>
      <p:pic>
        <p:nvPicPr>
          <p:cNvPr id="19" name="Grafik 18">
            <a:extLst>
              <a:ext uri="{FF2B5EF4-FFF2-40B4-BE49-F238E27FC236}">
                <a16:creationId xmlns:a16="http://schemas.microsoft.com/office/drawing/2014/main" id="{51BE4508-D5AB-822E-9A72-9F74F466E089}"/>
              </a:ext>
            </a:extLst>
          </p:cNvPr>
          <p:cNvPicPr>
            <a:picLocks noChangeAspect="1"/>
          </p:cNvPicPr>
          <p:nvPr/>
        </p:nvPicPr>
        <p:blipFill>
          <a:blip r:embed="rId4"/>
          <a:stretch>
            <a:fillRect/>
          </a:stretch>
        </p:blipFill>
        <p:spPr>
          <a:xfrm>
            <a:off x="10943711" y="6408526"/>
            <a:ext cx="3686689" cy="1800476"/>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3" name="Text 0"/>
          <p:cNvSpPr/>
          <p:nvPr/>
        </p:nvSpPr>
        <p:spPr>
          <a:xfrm>
            <a:off x="758309" y="1853208"/>
            <a:ext cx="7627382" cy="1425416"/>
          </a:xfrm>
          <a:prstGeom prst="rect">
            <a:avLst/>
          </a:prstGeom>
          <a:noFill/>
          <a:ln/>
        </p:spPr>
        <p:txBody>
          <a:bodyPr wrap="square" lIns="0" tIns="0" rIns="0" bIns="0" rtlCol="0" anchor="t"/>
          <a:lstStyle/>
          <a:p>
            <a:pPr marL="0" indent="0">
              <a:lnSpc>
                <a:spcPts val="5600"/>
              </a:lnSpc>
              <a:buNone/>
            </a:pPr>
            <a:r>
              <a:rPr lang="en-US" sz="4450" b="1">
                <a:solidFill>
                  <a:srgbClr val="7068F4"/>
                </a:solidFill>
                <a:latin typeface="Barlow Bold" pitchFamily="34" charset="0"/>
                <a:ea typeface="Barlow Bold" pitchFamily="34" charset="-122"/>
                <a:cs typeface="Barlow Bold" pitchFamily="34" charset="-120"/>
              </a:rPr>
              <a:t>Vorgehensweise: IPERKA-Methode</a:t>
            </a:r>
            <a:endParaRPr lang="en-US" sz="4450"/>
          </a:p>
        </p:txBody>
      </p:sp>
      <p:sp>
        <p:nvSpPr>
          <p:cNvPr id="4" name="Shape 1"/>
          <p:cNvSpPr/>
          <p:nvPr/>
        </p:nvSpPr>
        <p:spPr>
          <a:xfrm>
            <a:off x="1067991" y="3603546"/>
            <a:ext cx="30480" cy="2772727"/>
          </a:xfrm>
          <a:prstGeom prst="roundRect">
            <a:avLst>
              <a:gd name="adj" fmla="val 639750"/>
            </a:avLst>
          </a:prstGeom>
          <a:solidFill>
            <a:srgbClr val="C1C3D0"/>
          </a:solidFill>
          <a:ln/>
        </p:spPr>
        <p:txBody>
          <a:bodyPr/>
          <a:lstStyle/>
          <a:p>
            <a:endParaRPr lang="de-CH"/>
          </a:p>
        </p:txBody>
      </p:sp>
      <p:sp>
        <p:nvSpPr>
          <p:cNvPr id="5" name="Shape 2"/>
          <p:cNvSpPr/>
          <p:nvPr/>
        </p:nvSpPr>
        <p:spPr>
          <a:xfrm>
            <a:off x="1296472" y="4075748"/>
            <a:ext cx="758309" cy="30480"/>
          </a:xfrm>
          <a:prstGeom prst="roundRect">
            <a:avLst>
              <a:gd name="adj" fmla="val 639750"/>
            </a:avLst>
          </a:prstGeom>
          <a:solidFill>
            <a:srgbClr val="C1C3D0"/>
          </a:solidFill>
          <a:ln/>
        </p:spPr>
        <p:txBody>
          <a:bodyPr/>
          <a:lstStyle/>
          <a:p>
            <a:endParaRPr lang="de-CH"/>
          </a:p>
        </p:txBody>
      </p:sp>
      <p:sp>
        <p:nvSpPr>
          <p:cNvPr id="6" name="Shape 3"/>
          <p:cNvSpPr/>
          <p:nvPr/>
        </p:nvSpPr>
        <p:spPr>
          <a:xfrm>
            <a:off x="839510" y="3847267"/>
            <a:ext cx="487442" cy="487442"/>
          </a:xfrm>
          <a:prstGeom prst="roundRect">
            <a:avLst>
              <a:gd name="adj" fmla="val 40004"/>
            </a:avLst>
          </a:prstGeom>
          <a:solidFill>
            <a:srgbClr val="EEEFF5"/>
          </a:solidFill>
          <a:ln/>
          <a:effectLst>
            <a:outerShdw blurRad="53340" dist="26670" dir="13500000" algn="bl" rotWithShape="0">
              <a:srgbClr val="FFFFFF">
                <a:alpha val="70000"/>
              </a:srgbClr>
            </a:outerShdw>
          </a:effectLst>
        </p:spPr>
        <p:txBody>
          <a:bodyPr/>
          <a:lstStyle/>
          <a:p>
            <a:endParaRPr lang="de-CH"/>
          </a:p>
        </p:txBody>
      </p:sp>
      <p:sp>
        <p:nvSpPr>
          <p:cNvPr id="7" name="Text 4"/>
          <p:cNvSpPr/>
          <p:nvPr/>
        </p:nvSpPr>
        <p:spPr>
          <a:xfrm>
            <a:off x="1022628" y="3919895"/>
            <a:ext cx="121087" cy="342067"/>
          </a:xfrm>
          <a:prstGeom prst="rect">
            <a:avLst/>
          </a:prstGeom>
          <a:noFill/>
          <a:ln/>
        </p:spPr>
        <p:txBody>
          <a:bodyPr wrap="none" lIns="0" tIns="0" rIns="0" bIns="0" rtlCol="0" anchor="t"/>
          <a:lstStyle/>
          <a:p>
            <a:pPr marL="0" indent="0" algn="ctr">
              <a:lnSpc>
                <a:spcPts val="2650"/>
              </a:lnSpc>
              <a:buNone/>
            </a:pPr>
            <a:r>
              <a:rPr lang="en-US" sz="2650" b="1">
                <a:solidFill>
                  <a:srgbClr val="272525"/>
                </a:solidFill>
                <a:latin typeface="Barlow Bold" pitchFamily="34" charset="0"/>
                <a:ea typeface="Barlow Bold" pitchFamily="34" charset="-122"/>
                <a:cs typeface="Barlow Bold" pitchFamily="34" charset="-120"/>
              </a:rPr>
              <a:t>1</a:t>
            </a:r>
            <a:endParaRPr lang="en-US" sz="2650"/>
          </a:p>
        </p:txBody>
      </p:sp>
      <p:sp>
        <p:nvSpPr>
          <p:cNvPr id="8" name="Text 5"/>
          <p:cNvSpPr/>
          <p:nvPr/>
        </p:nvSpPr>
        <p:spPr>
          <a:xfrm>
            <a:off x="2274808" y="3847267"/>
            <a:ext cx="6110883" cy="346710"/>
          </a:xfrm>
          <a:prstGeom prst="rect">
            <a:avLst/>
          </a:prstGeom>
          <a:noFill/>
          <a:ln/>
        </p:spPr>
        <p:txBody>
          <a:bodyPr wrap="none" lIns="0" tIns="0" rIns="0" bIns="0" rtlCol="0" anchor="t"/>
          <a:lstStyle/>
          <a:p>
            <a:pPr marL="0" indent="0" algn="l">
              <a:lnSpc>
                <a:spcPts val="2700"/>
              </a:lnSpc>
              <a:buNone/>
            </a:pPr>
            <a:r>
              <a:rPr lang="en-US" sz="1700">
                <a:solidFill>
                  <a:srgbClr val="272525"/>
                </a:solidFill>
                <a:latin typeface="Montserrat" pitchFamily="34" charset="0"/>
                <a:ea typeface="Montserrat" pitchFamily="34" charset="-122"/>
                <a:cs typeface="Montserrat" pitchFamily="34" charset="-120"/>
              </a:rPr>
              <a:t>Anforderungsanalyse und Planung.</a:t>
            </a:r>
            <a:endParaRPr lang="en-US" sz="1700"/>
          </a:p>
        </p:txBody>
      </p:sp>
      <p:sp>
        <p:nvSpPr>
          <p:cNvPr id="9" name="Shape 6"/>
          <p:cNvSpPr/>
          <p:nvPr/>
        </p:nvSpPr>
        <p:spPr>
          <a:xfrm>
            <a:off x="1296472" y="5072182"/>
            <a:ext cx="758309" cy="30480"/>
          </a:xfrm>
          <a:prstGeom prst="roundRect">
            <a:avLst>
              <a:gd name="adj" fmla="val 639750"/>
            </a:avLst>
          </a:prstGeom>
          <a:solidFill>
            <a:srgbClr val="C1C3D0"/>
          </a:solidFill>
          <a:ln/>
        </p:spPr>
        <p:txBody>
          <a:bodyPr/>
          <a:lstStyle/>
          <a:p>
            <a:endParaRPr lang="de-CH"/>
          </a:p>
        </p:txBody>
      </p:sp>
      <p:sp>
        <p:nvSpPr>
          <p:cNvPr id="10" name="Shape 7"/>
          <p:cNvSpPr/>
          <p:nvPr/>
        </p:nvSpPr>
        <p:spPr>
          <a:xfrm>
            <a:off x="839510" y="4843701"/>
            <a:ext cx="487442" cy="487442"/>
          </a:xfrm>
          <a:prstGeom prst="roundRect">
            <a:avLst>
              <a:gd name="adj" fmla="val 40004"/>
            </a:avLst>
          </a:prstGeom>
          <a:solidFill>
            <a:srgbClr val="EEEFF5"/>
          </a:solidFill>
          <a:ln/>
          <a:effectLst>
            <a:outerShdw blurRad="53340" dist="26670" dir="13500000" algn="bl" rotWithShape="0">
              <a:srgbClr val="FFFFFF">
                <a:alpha val="70000"/>
              </a:srgbClr>
            </a:outerShdw>
          </a:effectLst>
        </p:spPr>
        <p:txBody>
          <a:bodyPr/>
          <a:lstStyle/>
          <a:p>
            <a:endParaRPr lang="de-CH"/>
          </a:p>
        </p:txBody>
      </p:sp>
      <p:sp>
        <p:nvSpPr>
          <p:cNvPr id="11" name="Text 8"/>
          <p:cNvSpPr/>
          <p:nvPr/>
        </p:nvSpPr>
        <p:spPr>
          <a:xfrm>
            <a:off x="987385" y="4916329"/>
            <a:ext cx="191572" cy="342067"/>
          </a:xfrm>
          <a:prstGeom prst="rect">
            <a:avLst/>
          </a:prstGeom>
          <a:noFill/>
          <a:ln/>
        </p:spPr>
        <p:txBody>
          <a:bodyPr wrap="none" lIns="0" tIns="0" rIns="0" bIns="0" rtlCol="0" anchor="t"/>
          <a:lstStyle/>
          <a:p>
            <a:pPr marL="0" indent="0" algn="ctr">
              <a:lnSpc>
                <a:spcPts val="2650"/>
              </a:lnSpc>
              <a:buNone/>
            </a:pPr>
            <a:r>
              <a:rPr lang="en-US" sz="2650" b="1">
                <a:solidFill>
                  <a:srgbClr val="272525"/>
                </a:solidFill>
                <a:latin typeface="Barlow Bold" pitchFamily="34" charset="0"/>
                <a:ea typeface="Barlow Bold" pitchFamily="34" charset="-122"/>
                <a:cs typeface="Barlow Bold" pitchFamily="34" charset="-120"/>
              </a:rPr>
              <a:t>2</a:t>
            </a:r>
            <a:endParaRPr lang="en-US" sz="2650"/>
          </a:p>
        </p:txBody>
      </p:sp>
      <p:sp>
        <p:nvSpPr>
          <p:cNvPr id="12" name="Text 9"/>
          <p:cNvSpPr/>
          <p:nvPr/>
        </p:nvSpPr>
        <p:spPr>
          <a:xfrm>
            <a:off x="2274808" y="4816554"/>
            <a:ext cx="6110883" cy="346710"/>
          </a:xfrm>
          <a:prstGeom prst="rect">
            <a:avLst/>
          </a:prstGeom>
          <a:noFill/>
          <a:ln/>
        </p:spPr>
        <p:txBody>
          <a:bodyPr wrap="none" lIns="0" tIns="0" rIns="0" bIns="0" rtlCol="0" anchor="t"/>
          <a:lstStyle/>
          <a:p>
            <a:pPr marL="0" indent="0" algn="l">
              <a:lnSpc>
                <a:spcPts val="2700"/>
              </a:lnSpc>
              <a:buNone/>
            </a:pPr>
            <a:r>
              <a:rPr lang="en-US" sz="1700">
                <a:solidFill>
                  <a:srgbClr val="272525"/>
                </a:solidFill>
                <a:latin typeface="Montserrat" pitchFamily="34" charset="0"/>
                <a:ea typeface="Montserrat" pitchFamily="34" charset="-122"/>
                <a:cs typeface="Montserrat" pitchFamily="34" charset="-120"/>
              </a:rPr>
              <a:t>Entwicklung der Web-API und Datenbank.</a:t>
            </a:r>
            <a:endParaRPr lang="en-US" sz="1700"/>
          </a:p>
        </p:txBody>
      </p:sp>
      <p:sp>
        <p:nvSpPr>
          <p:cNvPr id="13" name="Shape 10"/>
          <p:cNvSpPr/>
          <p:nvPr/>
        </p:nvSpPr>
        <p:spPr>
          <a:xfrm>
            <a:off x="1296472" y="6068616"/>
            <a:ext cx="758309" cy="30480"/>
          </a:xfrm>
          <a:prstGeom prst="roundRect">
            <a:avLst>
              <a:gd name="adj" fmla="val 639750"/>
            </a:avLst>
          </a:prstGeom>
          <a:solidFill>
            <a:srgbClr val="C1C3D0"/>
          </a:solidFill>
          <a:ln/>
        </p:spPr>
        <p:txBody>
          <a:bodyPr/>
          <a:lstStyle/>
          <a:p>
            <a:endParaRPr lang="de-CH"/>
          </a:p>
        </p:txBody>
      </p:sp>
      <p:sp>
        <p:nvSpPr>
          <p:cNvPr id="14" name="Shape 11"/>
          <p:cNvSpPr/>
          <p:nvPr/>
        </p:nvSpPr>
        <p:spPr>
          <a:xfrm>
            <a:off x="839510" y="5840135"/>
            <a:ext cx="487442" cy="487442"/>
          </a:xfrm>
          <a:prstGeom prst="roundRect">
            <a:avLst>
              <a:gd name="adj" fmla="val 40004"/>
            </a:avLst>
          </a:prstGeom>
          <a:solidFill>
            <a:srgbClr val="EEEFF5"/>
          </a:solidFill>
          <a:ln/>
          <a:effectLst>
            <a:outerShdw blurRad="53340" dist="26670" dir="13500000" algn="bl" rotWithShape="0">
              <a:srgbClr val="FFFFFF">
                <a:alpha val="70000"/>
              </a:srgbClr>
            </a:outerShdw>
          </a:effectLst>
        </p:spPr>
        <p:txBody>
          <a:bodyPr/>
          <a:lstStyle/>
          <a:p>
            <a:endParaRPr lang="de-CH"/>
          </a:p>
        </p:txBody>
      </p:sp>
      <p:sp>
        <p:nvSpPr>
          <p:cNvPr id="15" name="Text 12"/>
          <p:cNvSpPr/>
          <p:nvPr/>
        </p:nvSpPr>
        <p:spPr>
          <a:xfrm>
            <a:off x="990838" y="5912763"/>
            <a:ext cx="184666" cy="342067"/>
          </a:xfrm>
          <a:prstGeom prst="rect">
            <a:avLst/>
          </a:prstGeom>
          <a:noFill/>
          <a:ln/>
        </p:spPr>
        <p:txBody>
          <a:bodyPr wrap="none" lIns="0" tIns="0" rIns="0" bIns="0" rtlCol="0" anchor="t"/>
          <a:lstStyle/>
          <a:p>
            <a:pPr marL="0" indent="0" algn="ctr">
              <a:lnSpc>
                <a:spcPts val="2650"/>
              </a:lnSpc>
              <a:buNone/>
            </a:pPr>
            <a:r>
              <a:rPr lang="en-US" sz="2650" b="1">
                <a:solidFill>
                  <a:srgbClr val="272525"/>
                </a:solidFill>
                <a:latin typeface="Barlow Bold" pitchFamily="34" charset="0"/>
                <a:ea typeface="Barlow Bold" pitchFamily="34" charset="-122"/>
                <a:cs typeface="Barlow Bold" pitchFamily="34" charset="-120"/>
              </a:rPr>
              <a:t>3</a:t>
            </a:r>
            <a:endParaRPr lang="en-US" sz="2650"/>
          </a:p>
        </p:txBody>
      </p:sp>
      <p:sp>
        <p:nvSpPr>
          <p:cNvPr id="16" name="Text 13"/>
          <p:cNvSpPr/>
          <p:nvPr/>
        </p:nvSpPr>
        <p:spPr>
          <a:xfrm>
            <a:off x="2274808" y="5812988"/>
            <a:ext cx="6110883" cy="346710"/>
          </a:xfrm>
          <a:prstGeom prst="rect">
            <a:avLst/>
          </a:prstGeom>
          <a:noFill/>
          <a:ln/>
        </p:spPr>
        <p:txBody>
          <a:bodyPr wrap="none" lIns="0" tIns="0" rIns="0" bIns="0" rtlCol="0" anchor="t"/>
          <a:lstStyle/>
          <a:p>
            <a:pPr marL="0" indent="0" algn="l">
              <a:lnSpc>
                <a:spcPts val="2700"/>
              </a:lnSpc>
              <a:buNone/>
            </a:pPr>
            <a:r>
              <a:rPr lang="en-US" sz="1700">
                <a:solidFill>
                  <a:srgbClr val="272525"/>
                </a:solidFill>
                <a:latin typeface="Montserrat" pitchFamily="34" charset="0"/>
                <a:ea typeface="Montserrat" pitchFamily="34" charset="-122"/>
                <a:cs typeface="Montserrat" pitchFamily="34" charset="-120"/>
              </a:rPr>
              <a:t>Testing und Dokumentation.</a:t>
            </a:r>
            <a:endParaRPr lang="en-US" sz="1700"/>
          </a:p>
        </p:txBody>
      </p:sp>
      <p:pic>
        <p:nvPicPr>
          <p:cNvPr id="17" name="Grafik 16">
            <a:extLst>
              <a:ext uri="{FF2B5EF4-FFF2-40B4-BE49-F238E27FC236}">
                <a16:creationId xmlns:a16="http://schemas.microsoft.com/office/drawing/2014/main" id="{6676C0D6-52DB-2F30-79FF-2C724F7E28D2}"/>
              </a:ext>
            </a:extLst>
          </p:cNvPr>
          <p:cNvPicPr>
            <a:picLocks noChangeAspect="1"/>
          </p:cNvPicPr>
          <p:nvPr/>
        </p:nvPicPr>
        <p:blipFill>
          <a:blip r:embed="rId3"/>
          <a:stretch>
            <a:fillRect/>
          </a:stretch>
        </p:blipFill>
        <p:spPr>
          <a:xfrm>
            <a:off x="7561780" y="0"/>
            <a:ext cx="7068620" cy="82296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Grafik 2" descr="Ein Bild, das Text, Software, Computersymbol, Diagramm enthält.&#10;&#10;Automatisch generierte Beschreibung">
            <a:extLst>
              <a:ext uri="{FF2B5EF4-FFF2-40B4-BE49-F238E27FC236}">
                <a16:creationId xmlns:a16="http://schemas.microsoft.com/office/drawing/2014/main" id="{7C664780-3C81-2695-B59F-C7C62AF6C436}"/>
              </a:ext>
            </a:extLst>
          </p:cNvPr>
          <p:cNvPicPr>
            <a:picLocks noChangeAspect="1"/>
          </p:cNvPicPr>
          <p:nvPr/>
        </p:nvPicPr>
        <p:blipFill>
          <a:blip r:embed="rId2"/>
          <a:stretch>
            <a:fillRect/>
          </a:stretch>
        </p:blipFill>
        <p:spPr>
          <a:xfrm>
            <a:off x="772160" y="979714"/>
            <a:ext cx="13086079" cy="5954486"/>
          </a:xfrm>
          <a:prstGeom prst="rect">
            <a:avLst/>
          </a:prstGeom>
        </p:spPr>
      </p:pic>
    </p:spTree>
    <p:extLst>
      <p:ext uri="{BB962C8B-B14F-4D97-AF65-F5344CB8AC3E}">
        <p14:creationId xmlns:p14="http://schemas.microsoft.com/office/powerpoint/2010/main" val="12093061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3" name="Text 0"/>
          <p:cNvSpPr/>
          <p:nvPr/>
        </p:nvSpPr>
        <p:spPr>
          <a:xfrm>
            <a:off x="758309" y="1691997"/>
            <a:ext cx="7627382" cy="1425416"/>
          </a:xfrm>
          <a:prstGeom prst="rect">
            <a:avLst/>
          </a:prstGeom>
          <a:noFill/>
          <a:ln/>
        </p:spPr>
        <p:txBody>
          <a:bodyPr wrap="square" lIns="0" tIns="0" rIns="0" bIns="0" rtlCol="0" anchor="t"/>
          <a:lstStyle/>
          <a:p>
            <a:pPr marL="0" indent="0">
              <a:lnSpc>
                <a:spcPts val="5600"/>
              </a:lnSpc>
              <a:buNone/>
            </a:pPr>
            <a:r>
              <a:rPr lang="en-US" sz="4450" b="1">
                <a:solidFill>
                  <a:srgbClr val="7068F4"/>
                </a:solidFill>
                <a:latin typeface="Barlow Bold" pitchFamily="34" charset="0"/>
                <a:ea typeface="Barlow Bold" pitchFamily="34" charset="-122"/>
                <a:cs typeface="Barlow Bold" pitchFamily="34" charset="-120"/>
              </a:rPr>
              <a:t>Hauptfunktionen: Benutzerfreundlichkeit</a:t>
            </a:r>
            <a:endParaRPr lang="en-US" sz="4450"/>
          </a:p>
        </p:txBody>
      </p:sp>
      <p:sp>
        <p:nvSpPr>
          <p:cNvPr id="4" name="Shape 1"/>
          <p:cNvSpPr/>
          <p:nvPr/>
        </p:nvSpPr>
        <p:spPr>
          <a:xfrm>
            <a:off x="758309" y="3442335"/>
            <a:ext cx="3705463" cy="1612702"/>
          </a:xfrm>
          <a:prstGeom prst="roundRect">
            <a:avLst>
              <a:gd name="adj" fmla="val 12091"/>
            </a:avLst>
          </a:prstGeom>
          <a:solidFill>
            <a:srgbClr val="EEEFF5"/>
          </a:solidFill>
          <a:ln/>
          <a:effectLst>
            <a:outerShdw blurRad="53340" dist="26670" dir="13500000" algn="bl" rotWithShape="0">
              <a:srgbClr val="FFFFFF">
                <a:alpha val="70000"/>
              </a:srgbClr>
            </a:outerShdw>
          </a:effectLst>
        </p:spPr>
        <p:txBody>
          <a:bodyPr/>
          <a:lstStyle/>
          <a:p>
            <a:endParaRPr lang="de-CH"/>
          </a:p>
        </p:txBody>
      </p:sp>
      <p:sp>
        <p:nvSpPr>
          <p:cNvPr id="5" name="Text 2"/>
          <p:cNvSpPr/>
          <p:nvPr/>
        </p:nvSpPr>
        <p:spPr>
          <a:xfrm>
            <a:off x="974884" y="3658910"/>
            <a:ext cx="2850713" cy="356235"/>
          </a:xfrm>
          <a:prstGeom prst="rect">
            <a:avLst/>
          </a:prstGeom>
          <a:noFill/>
          <a:ln/>
        </p:spPr>
        <p:txBody>
          <a:bodyPr wrap="none" lIns="0" tIns="0" rIns="0" bIns="0" rtlCol="0" anchor="t"/>
          <a:lstStyle/>
          <a:p>
            <a:pPr marL="0" indent="0">
              <a:lnSpc>
                <a:spcPts val="2800"/>
              </a:lnSpc>
              <a:buNone/>
            </a:pPr>
            <a:r>
              <a:rPr lang="en-US" sz="2200" b="1">
                <a:solidFill>
                  <a:srgbClr val="272525"/>
                </a:solidFill>
                <a:latin typeface="Barlow Bold" pitchFamily="34" charset="0"/>
                <a:ea typeface="Barlow Bold" pitchFamily="34" charset="-122"/>
                <a:cs typeface="Barlow Bold" pitchFamily="34" charset="-120"/>
              </a:rPr>
              <a:t>Login-System</a:t>
            </a:r>
            <a:endParaRPr lang="en-US" sz="2200"/>
          </a:p>
        </p:txBody>
      </p:sp>
      <p:sp>
        <p:nvSpPr>
          <p:cNvPr id="6" name="Text 3"/>
          <p:cNvSpPr/>
          <p:nvPr/>
        </p:nvSpPr>
        <p:spPr>
          <a:xfrm>
            <a:off x="974884" y="4145042"/>
            <a:ext cx="3272314" cy="693420"/>
          </a:xfrm>
          <a:prstGeom prst="rect">
            <a:avLst/>
          </a:prstGeom>
          <a:noFill/>
          <a:ln/>
        </p:spPr>
        <p:txBody>
          <a:bodyPr wrap="square" lIns="0" tIns="0" rIns="0" bIns="0" rtlCol="0" anchor="t"/>
          <a:lstStyle/>
          <a:p>
            <a:pPr marL="0" indent="0">
              <a:lnSpc>
                <a:spcPts val="2700"/>
              </a:lnSpc>
              <a:buNone/>
            </a:pPr>
            <a:r>
              <a:rPr lang="en-US" sz="1700">
                <a:solidFill>
                  <a:srgbClr val="272525"/>
                </a:solidFill>
                <a:latin typeface="Montserrat" pitchFamily="34" charset="0"/>
                <a:ea typeface="Montserrat" pitchFamily="34" charset="-122"/>
                <a:cs typeface="Montserrat" pitchFamily="34" charset="-120"/>
              </a:rPr>
              <a:t>Sichere Authentifizierung für Mitarbeiter.</a:t>
            </a:r>
            <a:endParaRPr lang="en-US" sz="1700"/>
          </a:p>
        </p:txBody>
      </p:sp>
      <p:sp>
        <p:nvSpPr>
          <p:cNvPr id="7" name="Shape 4"/>
          <p:cNvSpPr/>
          <p:nvPr/>
        </p:nvSpPr>
        <p:spPr>
          <a:xfrm>
            <a:off x="4680347" y="3442335"/>
            <a:ext cx="3705463" cy="1612702"/>
          </a:xfrm>
          <a:prstGeom prst="roundRect">
            <a:avLst>
              <a:gd name="adj" fmla="val 12091"/>
            </a:avLst>
          </a:prstGeom>
          <a:solidFill>
            <a:srgbClr val="EEEFF5"/>
          </a:solidFill>
          <a:ln/>
          <a:effectLst>
            <a:outerShdw blurRad="53340" dist="26670" dir="13500000" algn="bl" rotWithShape="0">
              <a:srgbClr val="FFFFFF">
                <a:alpha val="70000"/>
              </a:srgbClr>
            </a:outerShdw>
          </a:effectLst>
        </p:spPr>
        <p:txBody>
          <a:bodyPr/>
          <a:lstStyle/>
          <a:p>
            <a:endParaRPr lang="de-CH"/>
          </a:p>
        </p:txBody>
      </p:sp>
      <p:sp>
        <p:nvSpPr>
          <p:cNvPr id="8" name="Text 5"/>
          <p:cNvSpPr/>
          <p:nvPr/>
        </p:nvSpPr>
        <p:spPr>
          <a:xfrm>
            <a:off x="4896922" y="3658910"/>
            <a:ext cx="2850713" cy="356235"/>
          </a:xfrm>
          <a:prstGeom prst="rect">
            <a:avLst/>
          </a:prstGeom>
          <a:noFill/>
          <a:ln/>
        </p:spPr>
        <p:txBody>
          <a:bodyPr wrap="none" lIns="0" tIns="0" rIns="0" bIns="0" rtlCol="0" anchor="t"/>
          <a:lstStyle/>
          <a:p>
            <a:pPr marL="0" indent="0">
              <a:lnSpc>
                <a:spcPts val="2800"/>
              </a:lnSpc>
              <a:buNone/>
            </a:pPr>
            <a:r>
              <a:rPr lang="en-US" sz="2200" b="1">
                <a:solidFill>
                  <a:srgbClr val="272525"/>
                </a:solidFill>
                <a:latin typeface="Barlow Bold" pitchFamily="34" charset="0"/>
                <a:ea typeface="Barlow Bold" pitchFamily="34" charset="-122"/>
                <a:cs typeface="Barlow Bold" pitchFamily="34" charset="-120"/>
              </a:rPr>
              <a:t>Auftragsliste</a:t>
            </a:r>
            <a:endParaRPr lang="en-US" sz="2200"/>
          </a:p>
        </p:txBody>
      </p:sp>
      <p:sp>
        <p:nvSpPr>
          <p:cNvPr id="9" name="Text 6"/>
          <p:cNvSpPr/>
          <p:nvPr/>
        </p:nvSpPr>
        <p:spPr>
          <a:xfrm>
            <a:off x="4896922" y="4145042"/>
            <a:ext cx="3272314" cy="693420"/>
          </a:xfrm>
          <a:prstGeom prst="rect">
            <a:avLst/>
          </a:prstGeom>
          <a:noFill/>
          <a:ln/>
        </p:spPr>
        <p:txBody>
          <a:bodyPr wrap="square" lIns="0" tIns="0" rIns="0" bIns="0" rtlCol="0" anchor="t"/>
          <a:lstStyle/>
          <a:p>
            <a:pPr marL="0" indent="0">
              <a:lnSpc>
                <a:spcPts val="2700"/>
              </a:lnSpc>
              <a:buNone/>
            </a:pPr>
            <a:r>
              <a:rPr lang="en-US" sz="1700">
                <a:solidFill>
                  <a:srgbClr val="272525"/>
                </a:solidFill>
                <a:latin typeface="Montserrat" pitchFamily="34" charset="0"/>
                <a:ea typeface="Montserrat" pitchFamily="34" charset="-122"/>
                <a:cs typeface="Montserrat" pitchFamily="34" charset="-120"/>
              </a:rPr>
              <a:t>Übersicht über alle aktuellen Aufträge.</a:t>
            </a:r>
            <a:endParaRPr lang="en-US" sz="1700"/>
          </a:p>
        </p:txBody>
      </p:sp>
      <p:sp>
        <p:nvSpPr>
          <p:cNvPr id="10" name="Shape 7"/>
          <p:cNvSpPr/>
          <p:nvPr/>
        </p:nvSpPr>
        <p:spPr>
          <a:xfrm>
            <a:off x="758309" y="5271611"/>
            <a:ext cx="7627382" cy="1265992"/>
          </a:xfrm>
          <a:prstGeom prst="roundRect">
            <a:avLst>
              <a:gd name="adj" fmla="val 15403"/>
            </a:avLst>
          </a:prstGeom>
          <a:solidFill>
            <a:srgbClr val="EEEFF5"/>
          </a:solidFill>
          <a:ln/>
          <a:effectLst>
            <a:outerShdw blurRad="53340" dist="26670" dir="13500000" algn="bl" rotWithShape="0">
              <a:srgbClr val="FFFFFF">
                <a:alpha val="70000"/>
              </a:srgbClr>
            </a:outerShdw>
          </a:effectLst>
        </p:spPr>
        <p:txBody>
          <a:bodyPr/>
          <a:lstStyle/>
          <a:p>
            <a:endParaRPr lang="de-CH"/>
          </a:p>
        </p:txBody>
      </p:sp>
      <p:sp>
        <p:nvSpPr>
          <p:cNvPr id="11" name="Text 8"/>
          <p:cNvSpPr/>
          <p:nvPr/>
        </p:nvSpPr>
        <p:spPr>
          <a:xfrm>
            <a:off x="974884" y="5488186"/>
            <a:ext cx="2850713" cy="356235"/>
          </a:xfrm>
          <a:prstGeom prst="rect">
            <a:avLst/>
          </a:prstGeom>
          <a:noFill/>
          <a:ln/>
        </p:spPr>
        <p:txBody>
          <a:bodyPr wrap="none" lIns="0" tIns="0" rIns="0" bIns="0" rtlCol="0" anchor="t"/>
          <a:lstStyle/>
          <a:p>
            <a:pPr marL="0" indent="0">
              <a:lnSpc>
                <a:spcPts val="2800"/>
              </a:lnSpc>
              <a:buNone/>
            </a:pPr>
            <a:r>
              <a:rPr lang="en-US" sz="2200" b="1">
                <a:solidFill>
                  <a:srgbClr val="272525"/>
                </a:solidFill>
                <a:latin typeface="Barlow Bold" pitchFamily="34" charset="0"/>
                <a:ea typeface="Barlow Bold" pitchFamily="34" charset="-122"/>
                <a:cs typeface="Barlow Bold" pitchFamily="34" charset="-120"/>
              </a:rPr>
              <a:t>Statusänderungen</a:t>
            </a:r>
            <a:endParaRPr lang="en-US" sz="2200"/>
          </a:p>
        </p:txBody>
      </p:sp>
      <p:sp>
        <p:nvSpPr>
          <p:cNvPr id="12" name="Text 9"/>
          <p:cNvSpPr/>
          <p:nvPr/>
        </p:nvSpPr>
        <p:spPr>
          <a:xfrm>
            <a:off x="974884" y="5974318"/>
            <a:ext cx="7194233" cy="346710"/>
          </a:xfrm>
          <a:prstGeom prst="rect">
            <a:avLst/>
          </a:prstGeom>
          <a:noFill/>
          <a:ln/>
        </p:spPr>
        <p:txBody>
          <a:bodyPr wrap="none" lIns="0" tIns="0" rIns="0" bIns="0" rtlCol="0" anchor="t"/>
          <a:lstStyle/>
          <a:p>
            <a:pPr marL="0" indent="0">
              <a:lnSpc>
                <a:spcPts val="2700"/>
              </a:lnSpc>
              <a:buNone/>
            </a:pPr>
            <a:r>
              <a:rPr lang="en-US" sz="1700">
                <a:solidFill>
                  <a:srgbClr val="272525"/>
                </a:solidFill>
                <a:latin typeface="Montserrat" pitchFamily="34" charset="0"/>
                <a:ea typeface="Montserrat" pitchFamily="34" charset="-122"/>
                <a:cs typeface="Montserrat" pitchFamily="34" charset="-120"/>
              </a:rPr>
              <a:t>Aktualisierung des Auftragsstatus (z. B. "Offen" zu "In Arbeit").</a:t>
            </a:r>
            <a:endParaRPr lang="en-US" sz="1700"/>
          </a:p>
        </p:txBody>
      </p:sp>
      <p:pic>
        <p:nvPicPr>
          <p:cNvPr id="13" name="Grafik 12">
            <a:extLst>
              <a:ext uri="{FF2B5EF4-FFF2-40B4-BE49-F238E27FC236}">
                <a16:creationId xmlns:a16="http://schemas.microsoft.com/office/drawing/2014/main" id="{107504CB-CF7D-57DC-F15F-E8288F8B8766}"/>
              </a:ext>
            </a:extLst>
          </p:cNvPr>
          <p:cNvPicPr>
            <a:picLocks noChangeAspect="1"/>
          </p:cNvPicPr>
          <p:nvPr/>
        </p:nvPicPr>
        <p:blipFill>
          <a:blip r:embed="rId3"/>
          <a:stretch>
            <a:fillRect/>
          </a:stretch>
        </p:blipFill>
        <p:spPr>
          <a:xfrm>
            <a:off x="8602266" y="0"/>
            <a:ext cx="6028134" cy="822960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1119816" y="494630"/>
            <a:ext cx="10323433" cy="712708"/>
          </a:xfrm>
          <a:prstGeom prst="rect">
            <a:avLst/>
          </a:prstGeom>
          <a:noFill/>
          <a:ln/>
        </p:spPr>
        <p:txBody>
          <a:bodyPr wrap="none" lIns="0" tIns="0" rIns="0" bIns="0" rtlCol="0" anchor="t"/>
          <a:lstStyle/>
          <a:p>
            <a:pPr marL="0" indent="0">
              <a:lnSpc>
                <a:spcPts val="5600"/>
              </a:lnSpc>
              <a:buNone/>
            </a:pPr>
            <a:r>
              <a:rPr lang="en-US" sz="4450" b="1">
                <a:solidFill>
                  <a:srgbClr val="7068F4"/>
                </a:solidFill>
                <a:latin typeface="Barlow Bold" pitchFamily="34" charset="0"/>
                <a:ea typeface="Barlow Bold" pitchFamily="34" charset="-122"/>
                <a:cs typeface="Barlow Bold" pitchFamily="34" charset="-120"/>
              </a:rPr>
              <a:t>Backend-Umsetzung: Technische Details</a:t>
            </a:r>
            <a:endParaRPr lang="en-US" sz="4450"/>
          </a:p>
        </p:txBody>
      </p:sp>
      <p:sp>
        <p:nvSpPr>
          <p:cNvPr id="3" name="Text 1"/>
          <p:cNvSpPr/>
          <p:nvPr/>
        </p:nvSpPr>
        <p:spPr>
          <a:xfrm>
            <a:off x="4365881" y="2071518"/>
            <a:ext cx="4018359" cy="346710"/>
          </a:xfrm>
          <a:prstGeom prst="rect">
            <a:avLst/>
          </a:prstGeom>
          <a:noFill/>
          <a:ln/>
        </p:spPr>
        <p:txBody>
          <a:bodyPr wrap="none" lIns="0" tIns="0" rIns="0" bIns="0" rtlCol="0" anchor="t"/>
          <a:lstStyle/>
          <a:p>
            <a:pPr marL="0" indent="0">
              <a:lnSpc>
                <a:spcPts val="2700"/>
              </a:lnSpc>
              <a:buNone/>
            </a:pPr>
            <a:r>
              <a:rPr lang="en-US" sz="1700">
                <a:solidFill>
                  <a:srgbClr val="272525"/>
                </a:solidFill>
                <a:latin typeface="Montserrat" pitchFamily="34" charset="0"/>
                <a:ea typeface="Montserrat" pitchFamily="34" charset="-122"/>
                <a:cs typeface="Montserrat" pitchFamily="34" charset="-120"/>
              </a:rPr>
              <a:t>Web-API mit Authentifizierung.</a:t>
            </a:r>
            <a:endParaRPr lang="en-US" sz="1700"/>
          </a:p>
        </p:txBody>
      </p:sp>
      <p:sp>
        <p:nvSpPr>
          <p:cNvPr id="4" name="Text 2"/>
          <p:cNvSpPr/>
          <p:nvPr/>
        </p:nvSpPr>
        <p:spPr>
          <a:xfrm>
            <a:off x="347522" y="2052288"/>
            <a:ext cx="4018359" cy="693420"/>
          </a:xfrm>
          <a:prstGeom prst="rect">
            <a:avLst/>
          </a:prstGeom>
          <a:noFill/>
          <a:ln/>
        </p:spPr>
        <p:txBody>
          <a:bodyPr wrap="square" lIns="0" tIns="0" rIns="0" bIns="0" rtlCol="0" anchor="t"/>
          <a:lstStyle/>
          <a:p>
            <a:pPr marL="0" indent="0">
              <a:lnSpc>
                <a:spcPts val="2700"/>
              </a:lnSpc>
              <a:buNone/>
            </a:pPr>
            <a:r>
              <a:rPr lang="en-US" sz="1700">
                <a:solidFill>
                  <a:srgbClr val="272525"/>
                </a:solidFill>
                <a:latin typeface="Montserrat" pitchFamily="34" charset="0"/>
                <a:ea typeface="Montserrat" pitchFamily="34" charset="-122"/>
                <a:cs typeface="Montserrat" pitchFamily="34" charset="-120"/>
              </a:rPr>
              <a:t>Datenbankdesign mit Entity Framework (Code First).</a:t>
            </a:r>
            <a:endParaRPr lang="en-US" sz="1700"/>
          </a:p>
        </p:txBody>
      </p:sp>
      <p:sp>
        <p:nvSpPr>
          <p:cNvPr id="5" name="Text 3"/>
          <p:cNvSpPr/>
          <p:nvPr/>
        </p:nvSpPr>
        <p:spPr>
          <a:xfrm>
            <a:off x="9250855" y="2073442"/>
            <a:ext cx="4018359" cy="346710"/>
          </a:xfrm>
          <a:prstGeom prst="rect">
            <a:avLst/>
          </a:prstGeom>
          <a:noFill/>
          <a:ln/>
        </p:spPr>
        <p:txBody>
          <a:bodyPr wrap="none" lIns="0" tIns="0" rIns="0" bIns="0" rtlCol="0" anchor="t"/>
          <a:lstStyle/>
          <a:p>
            <a:pPr marL="0" indent="0">
              <a:lnSpc>
                <a:spcPts val="2700"/>
              </a:lnSpc>
              <a:buNone/>
            </a:pPr>
            <a:r>
              <a:rPr lang="en-US" sz="1700">
                <a:solidFill>
                  <a:srgbClr val="272525"/>
                </a:solidFill>
                <a:latin typeface="Montserrat" pitchFamily="34" charset="0"/>
                <a:ea typeface="Montserrat" pitchFamily="34" charset="-122"/>
                <a:cs typeface="Montserrat" pitchFamily="34" charset="-120"/>
              </a:rPr>
              <a:t>API-Dokumentation mit Swagger.</a:t>
            </a:r>
            <a:endParaRPr lang="en-US" sz="1700"/>
          </a:p>
        </p:txBody>
      </p:sp>
      <p:pic>
        <p:nvPicPr>
          <p:cNvPr id="7" name="Grafik 6">
            <a:extLst>
              <a:ext uri="{FF2B5EF4-FFF2-40B4-BE49-F238E27FC236}">
                <a16:creationId xmlns:a16="http://schemas.microsoft.com/office/drawing/2014/main" id="{3956975B-9FE1-1C58-A663-FD500F380965}"/>
              </a:ext>
            </a:extLst>
          </p:cNvPr>
          <p:cNvPicPr>
            <a:picLocks noChangeAspect="1"/>
          </p:cNvPicPr>
          <p:nvPr/>
        </p:nvPicPr>
        <p:blipFill>
          <a:blip r:embed="rId3"/>
          <a:stretch>
            <a:fillRect/>
          </a:stretch>
        </p:blipFill>
        <p:spPr>
          <a:xfrm>
            <a:off x="0" y="3371823"/>
            <a:ext cx="14630400" cy="4947192"/>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44709" y="1150025"/>
            <a:ext cx="7627382" cy="2138124"/>
          </a:xfrm>
          <a:prstGeom prst="rect">
            <a:avLst/>
          </a:prstGeom>
          <a:noFill/>
          <a:ln/>
        </p:spPr>
        <p:txBody>
          <a:bodyPr wrap="square" lIns="0" tIns="0" rIns="0" bIns="0" rtlCol="0" anchor="t"/>
          <a:lstStyle/>
          <a:p>
            <a:pPr marL="0" indent="0">
              <a:lnSpc>
                <a:spcPts val="5600"/>
              </a:lnSpc>
              <a:buNone/>
            </a:pPr>
            <a:r>
              <a:rPr lang="en-US" sz="4450" b="1" err="1">
                <a:solidFill>
                  <a:srgbClr val="7068F4"/>
                </a:solidFill>
                <a:latin typeface="Barlow Bold" pitchFamily="34" charset="0"/>
                <a:ea typeface="Barlow Bold" pitchFamily="34" charset="-122"/>
                <a:cs typeface="Barlow Bold" pitchFamily="34" charset="-120"/>
              </a:rPr>
              <a:t>Mögliche</a:t>
            </a:r>
            <a:r>
              <a:rPr lang="en-US" sz="4450" b="1">
                <a:solidFill>
                  <a:srgbClr val="7068F4"/>
                </a:solidFill>
                <a:latin typeface="Barlow Bold" pitchFamily="34" charset="0"/>
                <a:ea typeface="Barlow Bold" pitchFamily="34" charset="-122"/>
                <a:cs typeface="Barlow Bold" pitchFamily="34" charset="-120"/>
              </a:rPr>
              <a:t> </a:t>
            </a:r>
            <a:r>
              <a:rPr lang="en-US" sz="4450" b="1" err="1">
                <a:solidFill>
                  <a:srgbClr val="7068F4"/>
                </a:solidFill>
                <a:latin typeface="Barlow Bold" pitchFamily="34" charset="0"/>
                <a:ea typeface="Barlow Bold" pitchFamily="34" charset="-122"/>
                <a:cs typeface="Barlow Bold" pitchFamily="34" charset="-120"/>
              </a:rPr>
              <a:t>Herausforderungen</a:t>
            </a:r>
            <a:endParaRPr lang="en-US" sz="4450"/>
          </a:p>
        </p:txBody>
      </p:sp>
      <p:pic>
        <p:nvPicPr>
          <p:cNvPr id="4" name="Image 1" descr="preencoded.png"/>
          <p:cNvPicPr>
            <a:picLocks noChangeAspect="1"/>
          </p:cNvPicPr>
          <p:nvPr/>
        </p:nvPicPr>
        <p:blipFill>
          <a:blip r:embed="rId4"/>
          <a:stretch>
            <a:fillRect/>
          </a:stretch>
        </p:blipFill>
        <p:spPr>
          <a:xfrm>
            <a:off x="6244709" y="3613071"/>
            <a:ext cx="1083231" cy="1733193"/>
          </a:xfrm>
          <a:prstGeom prst="rect">
            <a:avLst/>
          </a:prstGeom>
        </p:spPr>
      </p:pic>
      <p:sp>
        <p:nvSpPr>
          <p:cNvPr id="5" name="Text 1"/>
          <p:cNvSpPr/>
          <p:nvPr/>
        </p:nvSpPr>
        <p:spPr>
          <a:xfrm>
            <a:off x="7652861" y="3829645"/>
            <a:ext cx="2850713" cy="356235"/>
          </a:xfrm>
          <a:prstGeom prst="rect">
            <a:avLst/>
          </a:prstGeom>
          <a:noFill/>
          <a:ln/>
        </p:spPr>
        <p:txBody>
          <a:bodyPr wrap="none" lIns="0" tIns="0" rIns="0" bIns="0" rtlCol="0" anchor="t"/>
          <a:lstStyle/>
          <a:p>
            <a:pPr marL="0" indent="0" algn="l">
              <a:lnSpc>
                <a:spcPts val="2800"/>
              </a:lnSpc>
              <a:buNone/>
            </a:pPr>
            <a:r>
              <a:rPr lang="en-US" sz="2200" b="1">
                <a:solidFill>
                  <a:srgbClr val="272525"/>
                </a:solidFill>
                <a:latin typeface="Barlow Bold" pitchFamily="34" charset="0"/>
                <a:ea typeface="Barlow Bold" pitchFamily="34" charset="-122"/>
                <a:cs typeface="Barlow Bold" pitchFamily="34" charset="-120"/>
              </a:rPr>
              <a:t>Herausforderungen</a:t>
            </a:r>
            <a:endParaRPr lang="en-US" sz="2200"/>
          </a:p>
        </p:txBody>
      </p:sp>
      <p:sp>
        <p:nvSpPr>
          <p:cNvPr id="6" name="Text 2"/>
          <p:cNvSpPr/>
          <p:nvPr/>
        </p:nvSpPr>
        <p:spPr>
          <a:xfrm>
            <a:off x="7652861" y="4315778"/>
            <a:ext cx="6219230" cy="346710"/>
          </a:xfrm>
          <a:prstGeom prst="rect">
            <a:avLst/>
          </a:prstGeom>
          <a:noFill/>
          <a:ln/>
        </p:spPr>
        <p:txBody>
          <a:bodyPr wrap="none" lIns="0" tIns="0" rIns="0" bIns="0" rtlCol="0" anchor="t"/>
          <a:lstStyle/>
          <a:p>
            <a:pPr marL="0" indent="0" algn="l">
              <a:lnSpc>
                <a:spcPts val="2700"/>
              </a:lnSpc>
              <a:buNone/>
            </a:pPr>
            <a:r>
              <a:rPr lang="en-US" sz="1700">
                <a:solidFill>
                  <a:srgbClr val="272525"/>
                </a:solidFill>
                <a:latin typeface="Montserrat" pitchFamily="34" charset="0"/>
                <a:ea typeface="Montserrat" pitchFamily="34" charset="-122"/>
                <a:cs typeface="Montserrat" pitchFamily="34" charset="-120"/>
              </a:rPr>
              <a:t>Sicherheitsanforderungen bei der Authentifizierung.</a:t>
            </a:r>
            <a:endParaRPr lang="en-US" sz="1700"/>
          </a:p>
        </p:txBody>
      </p:sp>
      <p:pic>
        <p:nvPicPr>
          <p:cNvPr id="7" name="Image 2" descr="preencoded.png"/>
          <p:cNvPicPr>
            <a:picLocks noChangeAspect="1"/>
          </p:cNvPicPr>
          <p:nvPr/>
        </p:nvPicPr>
        <p:blipFill>
          <a:blip r:embed="rId5"/>
          <a:stretch>
            <a:fillRect/>
          </a:stretch>
        </p:blipFill>
        <p:spPr>
          <a:xfrm>
            <a:off x="6244709" y="5346263"/>
            <a:ext cx="1083231" cy="1733193"/>
          </a:xfrm>
          <a:prstGeom prst="rect">
            <a:avLst/>
          </a:prstGeom>
        </p:spPr>
      </p:pic>
      <p:sp>
        <p:nvSpPr>
          <p:cNvPr id="8" name="Text 3"/>
          <p:cNvSpPr/>
          <p:nvPr/>
        </p:nvSpPr>
        <p:spPr>
          <a:xfrm>
            <a:off x="7652861" y="5562838"/>
            <a:ext cx="2850713" cy="356235"/>
          </a:xfrm>
          <a:prstGeom prst="rect">
            <a:avLst/>
          </a:prstGeom>
          <a:noFill/>
          <a:ln/>
        </p:spPr>
        <p:txBody>
          <a:bodyPr wrap="none" lIns="0" tIns="0" rIns="0" bIns="0" rtlCol="0" anchor="t"/>
          <a:lstStyle/>
          <a:p>
            <a:pPr marL="0" indent="0" algn="l">
              <a:lnSpc>
                <a:spcPts val="2800"/>
              </a:lnSpc>
              <a:buNone/>
            </a:pPr>
            <a:r>
              <a:rPr lang="en-US" sz="2200" b="1">
                <a:solidFill>
                  <a:srgbClr val="272525"/>
                </a:solidFill>
                <a:latin typeface="Barlow Bold" pitchFamily="34" charset="0"/>
                <a:ea typeface="Barlow Bold" pitchFamily="34" charset="-122"/>
                <a:cs typeface="Barlow Bold" pitchFamily="34" charset="-120"/>
              </a:rPr>
              <a:t>Lösungen</a:t>
            </a:r>
            <a:endParaRPr lang="en-US" sz="2200"/>
          </a:p>
        </p:txBody>
      </p:sp>
      <p:sp>
        <p:nvSpPr>
          <p:cNvPr id="9" name="Text 4"/>
          <p:cNvSpPr/>
          <p:nvPr/>
        </p:nvSpPr>
        <p:spPr>
          <a:xfrm>
            <a:off x="7652861" y="6048970"/>
            <a:ext cx="6219230" cy="346710"/>
          </a:xfrm>
          <a:prstGeom prst="rect">
            <a:avLst/>
          </a:prstGeom>
          <a:noFill/>
          <a:ln/>
        </p:spPr>
        <p:txBody>
          <a:bodyPr wrap="none" lIns="0" tIns="0" rIns="0" bIns="0" rtlCol="0" anchor="t"/>
          <a:lstStyle/>
          <a:p>
            <a:pPr marL="0" indent="0" algn="l">
              <a:lnSpc>
                <a:spcPts val="2700"/>
              </a:lnSpc>
              <a:buNone/>
            </a:pPr>
            <a:r>
              <a:rPr lang="en-US" sz="1700" err="1">
                <a:solidFill>
                  <a:srgbClr val="272525"/>
                </a:solidFill>
                <a:latin typeface="Montserrat" pitchFamily="34" charset="0"/>
                <a:ea typeface="Montserrat" pitchFamily="34" charset="-122"/>
                <a:cs typeface="Montserrat" pitchFamily="34" charset="-120"/>
              </a:rPr>
              <a:t>Versionskontrolle</a:t>
            </a:r>
            <a:r>
              <a:rPr lang="en-US" sz="1700">
                <a:solidFill>
                  <a:srgbClr val="272525"/>
                </a:solidFill>
                <a:latin typeface="Montserrat" pitchFamily="34" charset="0"/>
                <a:ea typeface="Montserrat" pitchFamily="34" charset="-122"/>
                <a:cs typeface="Montserrat" pitchFamily="34" charset="-120"/>
              </a:rPr>
              <a:t>  mit Postman.</a:t>
            </a:r>
            <a:endParaRPr lang="en-US" sz="170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236</Words>
  <Application>Microsoft Office PowerPoint</Application>
  <PresentationFormat>Benutzerdefiniert</PresentationFormat>
  <Paragraphs>84</Paragraphs>
  <Slides>12</Slides>
  <Notes>10</Notes>
  <HiddenSlides>0</HiddenSlides>
  <MMClips>0</MMClips>
  <ScaleCrop>false</ScaleCrop>
  <HeadingPairs>
    <vt:vector size="6" baseType="variant">
      <vt:variant>
        <vt:lpstr>Verwendete Schriftarten</vt:lpstr>
      </vt:variant>
      <vt:variant>
        <vt:i4>3</vt:i4>
      </vt:variant>
      <vt:variant>
        <vt:lpstr>Design</vt:lpstr>
      </vt:variant>
      <vt:variant>
        <vt:i4>1</vt:i4>
      </vt:variant>
      <vt:variant>
        <vt:lpstr>Folientitel</vt:lpstr>
      </vt:variant>
      <vt:variant>
        <vt:i4>12</vt:i4>
      </vt:variant>
    </vt:vector>
  </HeadingPairs>
  <TitlesOfParts>
    <vt:vector size="16" baseType="lpstr">
      <vt:lpstr>Arial</vt:lpstr>
      <vt:lpstr>Montserrat</vt:lpstr>
      <vt:lpstr>Barlow Bold</vt:lpstr>
      <vt:lpstr>Office Theme</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David Mesic</cp:lastModifiedBy>
  <cp:revision>2</cp:revision>
  <dcterms:created xsi:type="dcterms:W3CDTF">2024-12-05T10:08:17Z</dcterms:created>
  <dcterms:modified xsi:type="dcterms:W3CDTF">2024-12-13T22:03:56Z</dcterms:modified>
</cp:coreProperties>
</file>

<file path=docProps/thumbnail.jpeg>
</file>